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obster" panose="020B0604020202020204" charset="0"/>
      <p:regular r:id="rId27"/>
    </p:embeddedFont>
    <p:embeddedFont>
      <p:font typeface="Roboto Mon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B4C533-ACFF-4745-8DD2-3F4322DC6719}">
  <a:tblStyle styleId="{AAB4C533-ACFF-4745-8DD2-3F4322DC67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ebabe40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ebabe40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our team Bill, Justin and I are going to explain our experiment: Quantifying the treatment effect on prolonging the freshness of apples, bananas and avocados.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5a6c358b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5a6c358b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5a6c358b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5a6c358b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7a929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7a929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7a9294f0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7a9294f0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7a9294f08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7a9294f0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7a9294f08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7a9294f0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03d58ba2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03d58ba2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03d58ba2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03d58ba2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7a9294f0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7a9294f0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7a9294f08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7a9294f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f5b0fc7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f5b0fc7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Reducing food waste and food loss is a global problem and one of the SDGs topics. </a:t>
            </a:r>
            <a:r>
              <a:rPr lang="en">
                <a:solidFill>
                  <a:schemeClr val="dk1"/>
                </a:solidFill>
              </a:rPr>
              <a:t>So, finding a good way to keep the food fresh for a long time is important for our lives. </a:t>
            </a:r>
            <a:endParaRPr/>
          </a:p>
          <a:p>
            <a:pPr marL="0" lvl="0" indent="0" algn="l" rtl="0">
              <a:spcBef>
                <a:spcPts val="0"/>
              </a:spcBef>
              <a:spcAft>
                <a:spcPts val="0"/>
              </a:spcAft>
              <a:buNone/>
            </a:pPr>
            <a:r>
              <a:rPr lang="en"/>
              <a:t>There are many startups that tackle this problem. A startup in East Coast tries to find out the best timing to eat apples by measuring the ethylene gas. This company has already raised $3.8M, which shows reducing food waste has a big business impact. Moreover, several companies developed special containers which can keep the freshness of the food inside the container. </a:t>
            </a:r>
            <a:r>
              <a:rPr lang="en">
                <a:solidFill>
                  <a:schemeClr val="dk1"/>
                </a:solidFill>
              </a:rPr>
              <a:t>Although those startups try to implement very complex methods, we can do something in much simpler way.</a:t>
            </a:r>
            <a:endParaRPr>
              <a:solidFill>
                <a:schemeClr val="dk1"/>
              </a:solidFill>
            </a:endParaRPr>
          </a:p>
          <a:p>
            <a:pPr marL="0" lvl="0" indent="0" algn="l" rtl="0">
              <a:spcBef>
                <a:spcPts val="0"/>
              </a:spcBef>
              <a:spcAft>
                <a:spcPts val="0"/>
              </a:spcAft>
              <a:buNone/>
            </a:pPr>
            <a:r>
              <a:rPr lang="en"/>
              <a:t>Especially people like very simple way to store foods efficiently in their home because they don’t want to pay a lot of money for this problem and they can’t continue complicated habits.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7a9294f08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7a9294f0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03d58ba2b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03d58ba2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03d58ba2b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03d58ba2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03d58ba2b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03d58ba2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5a6c358be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a5a6c358b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ebabe409c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ebabe409c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started the experiment with the hope of finding simple ways to prolong the freshness of fruits by storing them in a specific manner to reduce the food waste. </a:t>
            </a:r>
            <a:endParaRPr/>
          </a:p>
          <a:p>
            <a:pPr marL="0" lvl="0" indent="0" algn="l" rtl="0">
              <a:spcBef>
                <a:spcPts val="0"/>
              </a:spcBef>
              <a:spcAft>
                <a:spcPts val="0"/>
              </a:spcAft>
              <a:buNone/>
            </a:pPr>
            <a:endParaRPr/>
          </a:p>
          <a:p>
            <a:pPr marL="0" lvl="0" indent="0" algn="l" rtl="0">
              <a:spcBef>
                <a:spcPts val="0"/>
              </a:spcBef>
              <a:spcAft>
                <a:spcPts val="0"/>
              </a:spcAft>
              <a:buNone/>
            </a:pPr>
            <a:r>
              <a:rPr lang="en"/>
              <a:t>The objective of our experiment is to evaluate the average treatment effect (ATE) of different storage methods in prolonging the freshness of fruits. </a:t>
            </a:r>
            <a:endParaRPr/>
          </a:p>
          <a:p>
            <a:pPr marL="0" lvl="0" indent="0" algn="l" rtl="0">
              <a:spcBef>
                <a:spcPts val="0"/>
              </a:spcBef>
              <a:spcAft>
                <a:spcPts val="0"/>
              </a:spcAft>
              <a:buNone/>
            </a:pPr>
            <a:endParaRPr/>
          </a:p>
          <a:p>
            <a:pPr marL="0" lvl="0" indent="0" algn="l" rtl="0">
              <a:spcBef>
                <a:spcPts val="0"/>
              </a:spcBef>
              <a:spcAft>
                <a:spcPts val="0"/>
              </a:spcAft>
              <a:buNone/>
            </a:pPr>
            <a:r>
              <a:rPr lang="en"/>
              <a:t>We have evaluated ATE of five different fruit storage methods on apples, bananas and avocados . Our hypothesis is even when these fruits are all stored at a room temperature, how they are stored can affect the longevity of their freshness.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07e85a66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07e85a66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explain our treatments</a:t>
            </a:r>
            <a:endParaRPr/>
          </a:p>
          <a:p>
            <a:pPr marL="0" lvl="0" indent="0" algn="l" rtl="0">
              <a:spcBef>
                <a:spcPts val="0"/>
              </a:spcBef>
              <a:spcAft>
                <a:spcPts val="0"/>
              </a:spcAft>
              <a:buNone/>
            </a:pPr>
            <a:endParaRPr/>
          </a:p>
          <a:p>
            <a:pPr marL="0" lvl="0" indent="0" algn="l" rtl="0">
              <a:spcBef>
                <a:spcPts val="0"/>
              </a:spcBef>
              <a:spcAft>
                <a:spcPts val="0"/>
              </a:spcAft>
              <a:buNone/>
            </a:pPr>
            <a:r>
              <a:rPr lang="en"/>
              <a:t>We used three fruits: Avocados, bananas and apples.</a:t>
            </a:r>
            <a:endParaRPr/>
          </a:p>
          <a:p>
            <a:pPr marL="0" lvl="0" indent="0" algn="l" rtl="0">
              <a:spcBef>
                <a:spcPts val="0"/>
              </a:spcBef>
              <a:spcAft>
                <a:spcPts val="0"/>
              </a:spcAft>
              <a:buNone/>
            </a:pPr>
            <a:endParaRPr/>
          </a:p>
          <a:p>
            <a:pPr marL="0" lvl="0" indent="0" algn="l" rtl="0">
              <a:spcBef>
                <a:spcPts val="0"/>
              </a:spcBef>
              <a:spcAft>
                <a:spcPts val="0"/>
              </a:spcAft>
              <a:buNone/>
            </a:pPr>
            <a:r>
              <a:rPr lang="en"/>
              <a:t>For avocados, we kept the treatment avocados in three ways for 8 days: in the paper bags, in the ziplocs, and in the aluminum foil.</a:t>
            </a:r>
            <a:endParaRPr/>
          </a:p>
          <a:p>
            <a:pPr marL="0" lvl="0" indent="0" algn="l" rtl="0">
              <a:spcBef>
                <a:spcPts val="0"/>
              </a:spcBef>
              <a:spcAft>
                <a:spcPts val="0"/>
              </a:spcAft>
              <a:buNone/>
            </a:pPr>
            <a:endParaRPr/>
          </a:p>
          <a:p>
            <a:pPr marL="0" lvl="0" indent="0" algn="l" rtl="0">
              <a:spcBef>
                <a:spcPts val="0"/>
              </a:spcBef>
              <a:spcAft>
                <a:spcPts val="0"/>
              </a:spcAft>
              <a:buNone/>
            </a:pPr>
            <a:r>
              <a:rPr lang="en"/>
              <a:t>For bananas, we left the treatment bananas next to apple for 10 days because it is said that ethylene gas emitted from apples will accelerate the ripening process. </a:t>
            </a:r>
            <a:endParaRPr/>
          </a:p>
          <a:p>
            <a:pPr marL="0" lvl="0" indent="0" algn="l" rtl="0">
              <a:spcBef>
                <a:spcPts val="0"/>
              </a:spcBef>
              <a:spcAft>
                <a:spcPts val="0"/>
              </a:spcAft>
              <a:buNone/>
            </a:pPr>
            <a:endParaRPr/>
          </a:p>
          <a:p>
            <a:pPr marL="0" lvl="0" indent="0" algn="l" rtl="0">
              <a:spcBef>
                <a:spcPts val="0"/>
              </a:spcBef>
              <a:spcAft>
                <a:spcPts val="0"/>
              </a:spcAft>
              <a:buNone/>
            </a:pPr>
            <a:r>
              <a:rPr lang="en"/>
              <a:t>For apples, we left the treatment apples upside up for 25 days. Upside up means stem end of the apples up.</a:t>
            </a:r>
            <a:endParaRPr/>
          </a:p>
          <a:p>
            <a:pPr marL="0" lvl="0" indent="0" algn="l" rtl="0">
              <a:spcBef>
                <a:spcPts val="0"/>
              </a:spcBef>
              <a:spcAft>
                <a:spcPts val="0"/>
              </a:spcAft>
              <a:buNone/>
            </a:pPr>
            <a:endParaRPr/>
          </a:p>
          <a:p>
            <a:pPr marL="0" lvl="0" indent="0" algn="l" rtl="0">
              <a:spcBef>
                <a:spcPts val="0"/>
              </a:spcBef>
              <a:spcAft>
                <a:spcPts val="0"/>
              </a:spcAft>
              <a:buNone/>
            </a:pPr>
            <a:r>
              <a:rPr lang="en"/>
              <a:t>Next, Justin is going to explain measurement units.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c6e7c9e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c6e7c9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In a perfect world, we’d use something like a Freshie, which would be some simple metric and maybe measuring device that gives you a number telling you exactly how fresh the produce is.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That doesn’t exist, so instead we focused on operationalizing freshness using human perceivable indicators. There were a couple data points that supported this...first, a lot of modes of decay result in dark spots forming on the produce. These images are from a site that describes produce storage related disorders, and although they all appear different, a common factor are the dark marks that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Additionally, there’s been research that even small changes in appearance can lead consumers to reject produce.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For our first attempt, we sought to measure changes in coloration over time. Second iteration: measure point at which there is a big change in coloration. Bill will explain this in a more detailed way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7c6e7c9e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7c6e7c9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Randomization is very simple: after we purchase the fruit, each item is given an ID, then we use a simple R sample() call to randomize assignment to treatment/control.</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We have no indicators that would lead us to believe randomization was faulty. E.G. if we look at the covariate ‘weight’ prior to experimentation, we see similar distributions. (need to verify).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7c6e7c9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7c6e7c9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flow document describing how subjects came in to our experiments. This is roughly the same flow we used for all experiments, starting with subjects we purchased from costco as the basis for our randomization blocks. Each subject was randomized into control or treatment, as I described on the last slide. And for each of these subjects we captured daily images and covariate measurements. In the end, some of the subjects became guacamole.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7c6e7c9e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7c6e7c9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Here’s an overview of our experimental design.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It’s a relatively straight forward experiment, so our RXO grammar is pretty straight-forward as well. We do not change the treatment status of individuals over the course of the experiment, and consequently we’d call these between-subject comparisons.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b="1">
                <a:solidFill>
                  <a:schemeClr val="dk1"/>
                </a:solidFill>
              </a:rPr>
              <a:t>Between subjects comparison</a:t>
            </a:r>
            <a:r>
              <a:rPr lang="en" sz="1400">
                <a:solidFill>
                  <a:schemeClr val="dk1"/>
                </a:solidFill>
              </a:rPr>
              <a:t>: items are only ever assigned to treatment or control. We do track change over time, so we might consider it to be borderline Within-subjects, but the administration of the treatment always happens consistently at the beginning of the experiment.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03d58ba2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03d58ba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these are the response variables we used. We started with a pre-experiment using apples, and found that although we took pictures every day, the external color did not change much. It turns out that apples can last a long time sitting on a counter at room temperature. So we used bananas and avocados, two fruits known for turning brown relatively quickly. For bananas, we tracked their weight at the beginning and end of the experiment, as well as the day they ‘turned dark’. This is a value we derive from some image manipulation and analysis that bill will explain later.</a:t>
            </a:r>
            <a:endParaRPr/>
          </a:p>
          <a:p>
            <a:pPr marL="0" lvl="0" indent="0" algn="l" rtl="0">
              <a:spcBef>
                <a:spcPts val="0"/>
              </a:spcBef>
              <a:spcAft>
                <a:spcPts val="0"/>
              </a:spcAft>
              <a:buNone/>
            </a:pPr>
            <a:endParaRPr/>
          </a:p>
          <a:p>
            <a:pPr marL="0" lvl="0" indent="0" algn="l" rtl="0">
              <a:spcBef>
                <a:spcPts val="0"/>
              </a:spcBef>
              <a:spcAft>
                <a:spcPts val="0"/>
              </a:spcAft>
              <a:buNone/>
            </a:pPr>
            <a:r>
              <a:rPr lang="en"/>
              <a:t>For avocados, we also tracked before/after weight. However, since we only cut them once and took a single image, we had a couple other metrics that we used for response variable, hue_turn and black_ratio. So now I’ll let Bill explain how we arrived at these metrics and the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23.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hyperlink" Target="https://extension.umaine.edu/fruit/harvest-and-storage-of-tree-fruits/storage-disorders/" TargetMode="External"/><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Quantifying the treatment effects on prolonging the freshness of apples, bananas and avocados</a:t>
            </a:r>
            <a:endParaRPr sz="2400"/>
          </a:p>
        </p:txBody>
      </p:sp>
      <p:sp>
        <p:nvSpPr>
          <p:cNvPr id="55" name="Google Shape;55;p13"/>
          <p:cNvSpPr txBox="1"/>
          <p:nvPr/>
        </p:nvSpPr>
        <p:spPr>
          <a:xfrm>
            <a:off x="524400" y="3416250"/>
            <a:ext cx="8189700" cy="8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Prepared by</a:t>
            </a:r>
            <a:endParaRPr sz="2400"/>
          </a:p>
          <a:p>
            <a:pPr marL="0" lvl="0" indent="0" algn="ctr" rtl="0">
              <a:spcBef>
                <a:spcPts val="0"/>
              </a:spcBef>
              <a:spcAft>
                <a:spcPts val="0"/>
              </a:spcAft>
              <a:buNone/>
            </a:pPr>
            <a:r>
              <a:rPr lang="en" sz="2400"/>
              <a:t>Bill Chung, Justin Trobec, Nobu Yamaguchi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12" name="Google Shape;212;p22"/>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13" name="Google Shape;213;p22"/>
          <p:cNvSpPr/>
          <p:nvPr/>
        </p:nvSpPr>
        <p:spPr>
          <a:xfrm>
            <a:off x="3158500"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15" name="Google Shape;215;p22"/>
          <p:cNvPicPr preferRelativeResize="0"/>
          <p:nvPr/>
        </p:nvPicPr>
        <p:blipFill rotWithShape="1">
          <a:blip r:embed="rId3">
            <a:alphaModFix/>
          </a:blip>
          <a:srcRect t="23821"/>
          <a:stretch/>
        </p:blipFill>
        <p:spPr>
          <a:xfrm flipH="1">
            <a:off x="625625" y="1141300"/>
            <a:ext cx="7874050" cy="2303424"/>
          </a:xfrm>
          <a:prstGeom prst="rect">
            <a:avLst/>
          </a:prstGeom>
          <a:noFill/>
          <a:ln>
            <a:noFill/>
          </a:ln>
        </p:spPr>
      </p:pic>
      <p:pic>
        <p:nvPicPr>
          <p:cNvPr id="216" name="Google Shape;216;p22"/>
          <p:cNvPicPr preferRelativeResize="0"/>
          <p:nvPr/>
        </p:nvPicPr>
        <p:blipFill>
          <a:blip r:embed="rId4">
            <a:alphaModFix/>
          </a:blip>
          <a:stretch>
            <a:fillRect/>
          </a:stretch>
        </p:blipFill>
        <p:spPr>
          <a:xfrm rot="10800000" flipH="1">
            <a:off x="625625" y="751450"/>
            <a:ext cx="1968202" cy="261400"/>
          </a:xfrm>
          <a:prstGeom prst="rect">
            <a:avLst/>
          </a:prstGeom>
          <a:noFill/>
          <a:ln>
            <a:noFill/>
          </a:ln>
        </p:spPr>
      </p:pic>
      <p:sp>
        <p:nvSpPr>
          <p:cNvPr id="217" name="Google Shape;217;p22"/>
          <p:cNvSpPr txBox="1"/>
          <p:nvPr/>
        </p:nvSpPr>
        <p:spPr>
          <a:xfrm>
            <a:off x="158200" y="3991525"/>
            <a:ext cx="8560800" cy="558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Fixed the condition that we are interested, which is the green part at the end of 8 days and measure the deviation from the target condition in a subjective and reproducible way. </a:t>
            </a:r>
            <a:endParaRPr/>
          </a:p>
          <a:p>
            <a:pPr marL="914400" lvl="1" indent="-317500" algn="l" rtl="0">
              <a:spcBef>
                <a:spcPts val="0"/>
              </a:spcBef>
              <a:spcAft>
                <a:spcPts val="0"/>
              </a:spcAft>
              <a:buSzPts val="1400"/>
              <a:buChar char="○"/>
            </a:pPr>
            <a:r>
              <a:rPr lang="en"/>
              <a:t>We created filter using different values of Hue.</a:t>
            </a:r>
            <a:endParaRPr/>
          </a:p>
        </p:txBody>
      </p:sp>
      <p:sp>
        <p:nvSpPr>
          <p:cNvPr id="218" name="Google Shape;218;p22"/>
          <p:cNvSpPr txBox="1"/>
          <p:nvPr/>
        </p:nvSpPr>
        <p:spPr>
          <a:xfrm>
            <a:off x="2557645" y="3365750"/>
            <a:ext cx="20418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Decomposed into Hue, Value and Saturation</a:t>
            </a:r>
            <a:endParaRPr i="1">
              <a:solidFill>
                <a:srgbClr val="6AA84F"/>
              </a:solidFill>
            </a:endParaRPr>
          </a:p>
        </p:txBody>
      </p:sp>
      <p:sp>
        <p:nvSpPr>
          <p:cNvPr id="219" name="Google Shape;219;p22"/>
          <p:cNvSpPr txBox="1"/>
          <p:nvPr/>
        </p:nvSpPr>
        <p:spPr>
          <a:xfrm>
            <a:off x="1136335" y="3365749"/>
            <a:ext cx="853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Original</a:t>
            </a:r>
            <a:endParaRPr i="1">
              <a:solidFill>
                <a:srgbClr val="6AA84F"/>
              </a:solidFill>
            </a:endParaRPr>
          </a:p>
        </p:txBody>
      </p:sp>
      <p:sp>
        <p:nvSpPr>
          <p:cNvPr id="220" name="Google Shape;220;p22"/>
          <p:cNvSpPr txBox="1"/>
          <p:nvPr/>
        </p:nvSpPr>
        <p:spPr>
          <a:xfrm>
            <a:off x="5169110" y="3365749"/>
            <a:ext cx="6342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Filter</a:t>
            </a:r>
            <a:endParaRPr i="1">
              <a:solidFill>
                <a:srgbClr val="6AA84F"/>
              </a:solidFill>
            </a:endParaRPr>
          </a:p>
        </p:txBody>
      </p:sp>
      <p:sp>
        <p:nvSpPr>
          <p:cNvPr id="221" name="Google Shape;221;p22"/>
          <p:cNvSpPr txBox="1"/>
          <p:nvPr/>
        </p:nvSpPr>
        <p:spPr>
          <a:xfrm>
            <a:off x="7209935" y="3365749"/>
            <a:ext cx="8046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Filtered</a:t>
            </a:r>
            <a:endParaRPr i="1">
              <a:solidFill>
                <a:srgbClr val="6AA84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29" name="Google Shape;229;p23"/>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30" name="Google Shape;230;p23"/>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32" name="Google Shape;232;p23"/>
          <p:cNvPicPr preferRelativeResize="0"/>
          <p:nvPr/>
        </p:nvPicPr>
        <p:blipFill rotWithShape="1">
          <a:blip r:embed="rId3">
            <a:alphaModFix/>
          </a:blip>
          <a:srcRect l="50109" t="58331"/>
          <a:stretch/>
        </p:blipFill>
        <p:spPr>
          <a:xfrm>
            <a:off x="77375" y="3050900"/>
            <a:ext cx="4215000" cy="1789950"/>
          </a:xfrm>
          <a:prstGeom prst="rect">
            <a:avLst/>
          </a:prstGeom>
          <a:noFill/>
          <a:ln>
            <a:noFill/>
          </a:ln>
        </p:spPr>
      </p:pic>
      <p:pic>
        <p:nvPicPr>
          <p:cNvPr id="233" name="Google Shape;233;p23"/>
          <p:cNvPicPr preferRelativeResize="0"/>
          <p:nvPr/>
        </p:nvPicPr>
        <p:blipFill rotWithShape="1">
          <a:blip r:embed="rId3">
            <a:alphaModFix/>
          </a:blip>
          <a:srcRect t="56831" r="51078"/>
          <a:stretch/>
        </p:blipFill>
        <p:spPr>
          <a:xfrm>
            <a:off x="118225" y="794075"/>
            <a:ext cx="4133300" cy="1854425"/>
          </a:xfrm>
          <a:prstGeom prst="rect">
            <a:avLst/>
          </a:prstGeom>
          <a:noFill/>
          <a:ln>
            <a:noFill/>
          </a:ln>
        </p:spPr>
      </p:pic>
      <p:sp>
        <p:nvSpPr>
          <p:cNvPr id="234" name="Google Shape;234;p23"/>
          <p:cNvSpPr txBox="1"/>
          <p:nvPr/>
        </p:nvSpPr>
        <p:spPr>
          <a:xfrm>
            <a:off x="1082750" y="494875"/>
            <a:ext cx="20289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rgbClr val="6AA84F"/>
                </a:solidFill>
              </a:rPr>
              <a:t>Minimum Hue = 24</a:t>
            </a:r>
            <a:endParaRPr sz="1300" i="1">
              <a:solidFill>
                <a:srgbClr val="6AA84F"/>
              </a:solidFill>
            </a:endParaRPr>
          </a:p>
        </p:txBody>
      </p:sp>
      <p:sp>
        <p:nvSpPr>
          <p:cNvPr id="235" name="Google Shape;235;p23"/>
          <p:cNvSpPr txBox="1"/>
          <p:nvPr/>
        </p:nvSpPr>
        <p:spPr>
          <a:xfrm>
            <a:off x="1082750" y="2692975"/>
            <a:ext cx="20289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rgbClr val="6AA84F"/>
                </a:solidFill>
              </a:rPr>
              <a:t>Minimum Hue = 26</a:t>
            </a:r>
            <a:endParaRPr sz="1300" i="1">
              <a:solidFill>
                <a:srgbClr val="6AA84F"/>
              </a:solidFill>
            </a:endParaRPr>
          </a:p>
        </p:txBody>
      </p:sp>
      <p:pic>
        <p:nvPicPr>
          <p:cNvPr id="236" name="Google Shape;236;p23"/>
          <p:cNvPicPr preferRelativeResize="0"/>
          <p:nvPr/>
        </p:nvPicPr>
        <p:blipFill>
          <a:blip r:embed="rId4">
            <a:alphaModFix/>
          </a:blip>
          <a:stretch>
            <a:fillRect/>
          </a:stretch>
        </p:blipFill>
        <p:spPr>
          <a:xfrm>
            <a:off x="4572000" y="993425"/>
            <a:ext cx="4532101" cy="3872525"/>
          </a:xfrm>
          <a:prstGeom prst="rect">
            <a:avLst/>
          </a:prstGeom>
          <a:noFill/>
          <a:ln>
            <a:noFill/>
          </a:ln>
        </p:spPr>
      </p:pic>
      <p:sp>
        <p:nvSpPr>
          <p:cNvPr id="237" name="Google Shape;237;p23"/>
          <p:cNvSpPr txBox="1"/>
          <p:nvPr/>
        </p:nvSpPr>
        <p:spPr>
          <a:xfrm>
            <a:off x="4906175" y="595925"/>
            <a:ext cx="3778200"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Changes in black-ratio as function of hue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45" name="Google Shape;245;p24"/>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46" name="Google Shape;246;p24"/>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48" name="Google Shape;248;p24"/>
          <p:cNvPicPr preferRelativeResize="0"/>
          <p:nvPr/>
        </p:nvPicPr>
        <p:blipFill>
          <a:blip r:embed="rId3">
            <a:alphaModFix/>
          </a:blip>
          <a:stretch>
            <a:fillRect/>
          </a:stretch>
        </p:blipFill>
        <p:spPr>
          <a:xfrm>
            <a:off x="288825" y="584475"/>
            <a:ext cx="8308416" cy="4447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5"/>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56" name="Google Shape;256;p25"/>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57" name="Google Shape;257;p25"/>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59" name="Google Shape;259;p25"/>
          <p:cNvPicPr preferRelativeResize="0"/>
          <p:nvPr/>
        </p:nvPicPr>
        <p:blipFill>
          <a:blip r:embed="rId3">
            <a:alphaModFix/>
          </a:blip>
          <a:stretch>
            <a:fillRect/>
          </a:stretch>
        </p:blipFill>
        <p:spPr>
          <a:xfrm>
            <a:off x="3345350" y="779750"/>
            <a:ext cx="3156899" cy="4222275"/>
          </a:xfrm>
          <a:prstGeom prst="rect">
            <a:avLst/>
          </a:prstGeom>
          <a:noFill/>
          <a:ln>
            <a:noFill/>
          </a:ln>
        </p:spPr>
      </p:pic>
      <p:pic>
        <p:nvPicPr>
          <p:cNvPr id="260" name="Google Shape;260;p25"/>
          <p:cNvPicPr preferRelativeResize="0"/>
          <p:nvPr/>
        </p:nvPicPr>
        <p:blipFill rotWithShape="1">
          <a:blip r:embed="rId4">
            <a:alphaModFix/>
          </a:blip>
          <a:srcRect l="49897"/>
          <a:stretch/>
        </p:blipFill>
        <p:spPr>
          <a:xfrm>
            <a:off x="0" y="566100"/>
            <a:ext cx="3600777" cy="4319701"/>
          </a:xfrm>
          <a:prstGeom prst="rect">
            <a:avLst/>
          </a:prstGeom>
          <a:noFill/>
          <a:ln>
            <a:noFill/>
          </a:ln>
        </p:spPr>
      </p:pic>
      <p:sp>
        <p:nvSpPr>
          <p:cNvPr id="261" name="Google Shape;261;p25"/>
          <p:cNvSpPr txBox="1"/>
          <p:nvPr/>
        </p:nvSpPr>
        <p:spPr>
          <a:xfrm>
            <a:off x="5788550" y="1168825"/>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262" name="Google Shape;262;p25"/>
          <p:cNvSpPr txBox="1"/>
          <p:nvPr/>
        </p:nvSpPr>
        <p:spPr>
          <a:xfrm>
            <a:off x="5818875" y="2496000"/>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a:t>
            </a:r>
            <a:endParaRPr/>
          </a:p>
        </p:txBody>
      </p:sp>
      <p:sp>
        <p:nvSpPr>
          <p:cNvPr id="263" name="Google Shape;263;p25"/>
          <p:cNvSpPr txBox="1"/>
          <p:nvPr/>
        </p:nvSpPr>
        <p:spPr>
          <a:xfrm>
            <a:off x="5850525" y="3881225"/>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a:t>
            </a:r>
            <a:endParaRPr/>
          </a:p>
        </p:txBody>
      </p:sp>
      <p:sp>
        <p:nvSpPr>
          <p:cNvPr id="264" name="Google Shape;264;p25"/>
          <p:cNvSpPr txBox="1"/>
          <p:nvPr/>
        </p:nvSpPr>
        <p:spPr>
          <a:xfrm>
            <a:off x="6502250" y="1414100"/>
            <a:ext cx="2362200" cy="102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Perform permutation (5000 times) tests based on the KS test statistic</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72" name="Google Shape;272;p26"/>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73" name="Google Shape;273;p26"/>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75" name="Google Shape;275;p26"/>
          <p:cNvPicPr preferRelativeResize="0"/>
          <p:nvPr/>
        </p:nvPicPr>
        <p:blipFill>
          <a:blip r:embed="rId3">
            <a:alphaModFix/>
          </a:blip>
          <a:stretch>
            <a:fillRect/>
          </a:stretch>
        </p:blipFill>
        <p:spPr>
          <a:xfrm>
            <a:off x="16575" y="507413"/>
            <a:ext cx="9144000" cy="1673923"/>
          </a:xfrm>
          <a:prstGeom prst="rect">
            <a:avLst/>
          </a:prstGeom>
          <a:noFill/>
          <a:ln>
            <a:noFill/>
          </a:ln>
        </p:spPr>
      </p:pic>
      <p:graphicFrame>
        <p:nvGraphicFramePr>
          <p:cNvPr id="276" name="Google Shape;276;p26"/>
          <p:cNvGraphicFramePr/>
          <p:nvPr/>
        </p:nvGraphicFramePr>
        <p:xfrm>
          <a:off x="134450" y="2516650"/>
          <a:ext cx="3770600" cy="1584840"/>
        </p:xfrm>
        <a:graphic>
          <a:graphicData uri="http://schemas.openxmlformats.org/drawingml/2006/table">
            <a:tbl>
              <a:tblPr>
                <a:noFill/>
                <a:tableStyleId>{AAB4C533-ACFF-4745-8DD2-3F4322DC6719}</a:tableStyleId>
              </a:tblPr>
              <a:tblGrid>
                <a:gridCol w="1885300">
                  <a:extLst>
                    <a:ext uri="{9D8B030D-6E8A-4147-A177-3AD203B41FA5}">
                      <a16:colId xmlns:a16="http://schemas.microsoft.com/office/drawing/2014/main" val="20000"/>
                    </a:ext>
                  </a:extLst>
                </a:gridCol>
                <a:gridCol w="1885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Subject</a:t>
                      </a:r>
                      <a:endParaRPr/>
                    </a:p>
                  </a:txBody>
                  <a:tcPr marL="91425" marR="91425" marT="91425" marB="91425"/>
                </a:tc>
                <a:tc>
                  <a:txBody>
                    <a:bodyPr/>
                    <a:lstStyle/>
                    <a:p>
                      <a:pPr marL="0" lvl="0" indent="0" algn="l" rtl="0">
                        <a:spcBef>
                          <a:spcPts val="0"/>
                        </a:spcBef>
                        <a:spcAft>
                          <a:spcPts val="0"/>
                        </a:spcAft>
                        <a:buNone/>
                      </a:pPr>
                      <a:r>
                        <a:rPr lang="en"/>
                        <a:t>Response 1</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Avocado</a:t>
                      </a:r>
                      <a:endParaRPr/>
                    </a:p>
                  </a:txBody>
                  <a:tcPr marL="91425" marR="91425" marT="91425" marB="91425"/>
                </a:tc>
                <a:tc>
                  <a:txBody>
                    <a:bodyPr/>
                    <a:lstStyle/>
                    <a:p>
                      <a:pPr marL="0" lvl="0" indent="0" algn="l" rtl="0">
                        <a:spcBef>
                          <a:spcPts val="0"/>
                        </a:spcBef>
                        <a:spcAft>
                          <a:spcPts val="0"/>
                        </a:spcAft>
                        <a:buNone/>
                      </a:pPr>
                      <a:r>
                        <a:rPr lang="en"/>
                        <a:t>Hue_turn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Banana</a:t>
                      </a:r>
                      <a:endParaRPr/>
                    </a:p>
                  </a:txBody>
                  <a:tcPr marL="91425" marR="91425" marT="91425" marB="91425"/>
                </a:tc>
                <a:tc>
                  <a:txBody>
                    <a:bodyPr/>
                    <a:lstStyle/>
                    <a:p>
                      <a:pPr marL="0" lvl="0" indent="0" algn="l" rtl="0">
                        <a:spcBef>
                          <a:spcPts val="0"/>
                        </a:spcBef>
                        <a:spcAft>
                          <a:spcPts val="0"/>
                        </a:spcAft>
                        <a:buNone/>
                      </a:pPr>
                      <a:r>
                        <a:rPr lang="en"/>
                        <a:t>d_turn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Apple</a:t>
                      </a:r>
                      <a:endParaRPr/>
                    </a:p>
                  </a:txBody>
                  <a:tcPr marL="91425" marR="91425" marT="91425" marB="91425"/>
                </a:tc>
                <a:tc>
                  <a:txBody>
                    <a:bodyPr/>
                    <a:lstStyle/>
                    <a:p>
                      <a:pPr marL="0" lvl="0" indent="0" algn="l" rtl="0">
                        <a:spcBef>
                          <a:spcPts val="0"/>
                        </a:spcBef>
                        <a:spcAft>
                          <a:spcPts val="0"/>
                        </a:spcAft>
                        <a:buNone/>
                      </a:pPr>
                      <a:r>
                        <a:rPr lang="en"/>
                        <a:t>NA</a:t>
                      </a:r>
                      <a:endParaRPr/>
                    </a:p>
                  </a:txBody>
                  <a:tcPr marL="91425" marR="91425" marT="91425" marB="91425"/>
                </a:tc>
                <a:extLst>
                  <a:ext uri="{0D108BD9-81ED-4DB2-BD59-A6C34878D82A}">
                    <a16:rowId xmlns:a16="http://schemas.microsoft.com/office/drawing/2014/main" val="10003"/>
                  </a:ext>
                </a:extLst>
              </a:tr>
            </a:tbl>
          </a:graphicData>
        </a:graphic>
      </p:graphicFrame>
      <p:sp>
        <p:nvSpPr>
          <p:cNvPr id="277" name="Google Shape;277;p26"/>
          <p:cNvSpPr/>
          <p:nvPr/>
        </p:nvSpPr>
        <p:spPr>
          <a:xfrm rot="10800000">
            <a:off x="4005800" y="2909050"/>
            <a:ext cx="2565900" cy="366600"/>
          </a:xfrm>
          <a:prstGeom prst="homePlate">
            <a:avLst>
              <a:gd name="adj" fmla="val 50000"/>
            </a:avLst>
          </a:prstGeom>
          <a:solidFill>
            <a:schemeClr val="lt2"/>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10800000">
            <a:off x="4005800" y="3327250"/>
            <a:ext cx="4218900" cy="366600"/>
          </a:xfrm>
          <a:prstGeom prst="homePlate">
            <a:avLst>
              <a:gd name="adj" fmla="val 50000"/>
            </a:avLst>
          </a:prstGeom>
          <a:solidFill>
            <a:schemeClr val="l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txBox="1"/>
          <p:nvPr/>
        </p:nvSpPr>
        <p:spPr>
          <a:xfrm>
            <a:off x="4242475" y="3327250"/>
            <a:ext cx="39156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Used Bayesian Change point detection method</a:t>
            </a:r>
            <a:endParaRPr/>
          </a:p>
        </p:txBody>
      </p:sp>
      <p:sp>
        <p:nvSpPr>
          <p:cNvPr id="280" name="Google Shape;280;p26"/>
          <p:cNvSpPr txBox="1"/>
          <p:nvPr/>
        </p:nvSpPr>
        <p:spPr>
          <a:xfrm>
            <a:off x="4242475" y="2909050"/>
            <a:ext cx="22944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Used CUMSUM method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88" name="Google Shape;288;p27"/>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89" name="Google Shape;289;p27"/>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91" name="Google Shape;291;p27"/>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292" name="Google Shape;292;p27"/>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293" name="Google Shape;293;p27"/>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294" name="Google Shape;294;p27"/>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95" name="Google Shape;295;p27"/>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short</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long</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aphicFrame>
        <p:nvGraphicFramePr>
          <p:cNvPr id="300" name="Google Shape;300;p28"/>
          <p:cNvGraphicFramePr/>
          <p:nvPr/>
        </p:nvGraphicFramePr>
        <p:xfrm>
          <a:off x="5075375" y="4079825"/>
          <a:ext cx="3223050" cy="418775"/>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24.59</a:t>
                      </a:r>
                      <a:endParaRPr/>
                    </a:p>
                  </a:txBody>
                  <a:tcPr marL="91425" marR="91425" marT="91425" marB="91425"/>
                </a:tc>
                <a:tc>
                  <a:txBody>
                    <a:bodyPr/>
                    <a:lstStyle/>
                    <a:p>
                      <a:pPr marL="0" lvl="0" indent="0" algn="l" rtl="0">
                        <a:spcBef>
                          <a:spcPts val="0"/>
                        </a:spcBef>
                        <a:spcAft>
                          <a:spcPts val="0"/>
                        </a:spcAft>
                        <a:buNone/>
                      </a:pPr>
                      <a:r>
                        <a:rPr lang="en"/>
                        <a:t>24</a:t>
                      </a:r>
                      <a:endParaRPr/>
                    </a:p>
                  </a:txBody>
                  <a:tcPr marL="91425" marR="91425" marT="91425" marB="91425"/>
                </a:tc>
                <a:extLst>
                  <a:ext uri="{0D108BD9-81ED-4DB2-BD59-A6C34878D82A}">
                    <a16:rowId xmlns:a16="http://schemas.microsoft.com/office/drawing/2014/main" val="10000"/>
                  </a:ext>
                </a:extLst>
              </a:tr>
            </a:tbl>
          </a:graphicData>
        </a:graphic>
      </p:graphicFrame>
      <p:sp>
        <p:nvSpPr>
          <p:cNvPr id="301" name="Google Shape;301;p28"/>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04" name="Google Shape;304;p28"/>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05" name="Google Shape;305;p28"/>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07" name="Google Shape;307;p28"/>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308" name="Google Shape;308;p28"/>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309" name="Google Shape;309;p28"/>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310" name="Google Shape;310;p28"/>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sp>
        <p:nvSpPr>
          <p:cNvPr id="311" name="Google Shape;311;p28"/>
          <p:cNvSpPr/>
          <p:nvPr/>
        </p:nvSpPr>
        <p:spPr>
          <a:xfrm>
            <a:off x="4671925" y="2917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7119025" y="1781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7119025" y="22062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71190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155625" y="1756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1556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8155625" y="33447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8155625" y="2177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5624775" y="423147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20" name="Google Shape;320;p28"/>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mod_1</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mod_2</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25" name="Google Shape;325;p29"/>
          <p:cNvGraphicFramePr/>
          <p:nvPr/>
        </p:nvGraphicFramePr>
        <p:xfrm>
          <a:off x="5075375" y="4079825"/>
          <a:ext cx="3223050" cy="83755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24.59</a:t>
                      </a:r>
                      <a:endParaRPr/>
                    </a:p>
                  </a:txBody>
                  <a:tcPr marL="91425" marR="91425" marT="91425" marB="91425"/>
                </a:tc>
                <a:tc>
                  <a:txBody>
                    <a:bodyPr/>
                    <a:lstStyle/>
                    <a:p>
                      <a:pPr marL="0" lvl="0" indent="0" algn="l" rtl="0">
                        <a:spcBef>
                          <a:spcPts val="0"/>
                        </a:spcBef>
                        <a:spcAft>
                          <a:spcPts val="0"/>
                        </a:spcAft>
                        <a:buNone/>
                      </a:pPr>
                      <a:r>
                        <a:rPr lang="en"/>
                        <a:t>24</a:t>
                      </a:r>
                      <a:endParaRPr/>
                    </a:p>
                  </a:txBody>
                  <a:tcPr marL="91425" marR="91425" marT="91425" marB="91425"/>
                </a:tc>
                <a:extLst>
                  <a:ext uri="{0D108BD9-81ED-4DB2-BD59-A6C34878D82A}">
                    <a16:rowId xmlns:a16="http://schemas.microsoft.com/office/drawing/2014/main" val="10000"/>
                  </a:ext>
                </a:extLst>
              </a:tr>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27.59</a:t>
                      </a:r>
                      <a:endParaRPr/>
                    </a:p>
                  </a:txBody>
                  <a:tcPr marL="91425" marR="91425" marT="91425" marB="91425"/>
                </a:tc>
                <a:tc>
                  <a:txBody>
                    <a:bodyPr/>
                    <a:lstStyle/>
                    <a:p>
                      <a:pPr marL="0" lvl="0" indent="0" algn="l" rtl="0">
                        <a:spcBef>
                          <a:spcPts val="0"/>
                        </a:spcBef>
                        <a:spcAft>
                          <a:spcPts val="0"/>
                        </a:spcAft>
                        <a:buNone/>
                      </a:pPr>
                      <a:r>
                        <a:rPr lang="en"/>
                        <a:t>28.17</a:t>
                      </a:r>
                      <a:endParaRPr/>
                    </a:p>
                  </a:txBody>
                  <a:tcPr marL="91425" marR="91425" marT="91425" marB="91425"/>
                </a:tc>
                <a:extLst>
                  <a:ext uri="{0D108BD9-81ED-4DB2-BD59-A6C34878D82A}">
                    <a16:rowId xmlns:a16="http://schemas.microsoft.com/office/drawing/2014/main" val="10001"/>
                  </a:ext>
                </a:extLst>
              </a:tr>
            </a:tbl>
          </a:graphicData>
        </a:graphic>
      </p:graphicFrame>
      <p:sp>
        <p:nvSpPr>
          <p:cNvPr id="326" name="Google Shape;326;p29"/>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29" name="Google Shape;329;p29"/>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30" name="Google Shape;330;p29"/>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32" name="Google Shape;332;p29"/>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333" name="Google Shape;333;p29"/>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334" name="Google Shape;334;p29"/>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335" name="Google Shape;335;p29"/>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sp>
        <p:nvSpPr>
          <p:cNvPr id="336" name="Google Shape;336;p29"/>
          <p:cNvSpPr/>
          <p:nvPr/>
        </p:nvSpPr>
        <p:spPr>
          <a:xfrm>
            <a:off x="4671925" y="2917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7119025" y="1781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119025" y="22062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1190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8155625" y="1756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81556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8155625" y="33447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8155625" y="2177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5624775" y="423147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5624775" y="4661770"/>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4671925" y="3722820"/>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8002693" y="176037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8017851" y="217715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8043525" y="293915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6976725" y="1780995"/>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6991883" y="2197774"/>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7017557" y="2959774"/>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8089800" y="3722828"/>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54" name="Google Shape;354;p29"/>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mod_1</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mod_2</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0"/>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62" name="Google Shape;362;p30"/>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63" name="Google Shape;363;p30"/>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65" name="Google Shape;365;p30"/>
          <p:cNvPicPr preferRelativeResize="0"/>
          <p:nvPr/>
        </p:nvPicPr>
        <p:blipFill>
          <a:blip r:embed="rId3">
            <a:alphaModFix/>
          </a:blip>
          <a:stretch>
            <a:fillRect/>
          </a:stretch>
        </p:blipFill>
        <p:spPr>
          <a:xfrm>
            <a:off x="43575" y="523150"/>
            <a:ext cx="3072150" cy="4340951"/>
          </a:xfrm>
          <a:prstGeom prst="rect">
            <a:avLst/>
          </a:prstGeom>
          <a:noFill/>
          <a:ln>
            <a:noFill/>
          </a:ln>
        </p:spPr>
      </p:pic>
      <p:pic>
        <p:nvPicPr>
          <p:cNvPr id="366" name="Google Shape;366;p30"/>
          <p:cNvPicPr preferRelativeResize="0"/>
          <p:nvPr/>
        </p:nvPicPr>
        <p:blipFill>
          <a:blip r:embed="rId4">
            <a:alphaModFix/>
          </a:blip>
          <a:stretch>
            <a:fillRect/>
          </a:stretch>
        </p:blipFill>
        <p:spPr>
          <a:xfrm>
            <a:off x="2909700" y="523150"/>
            <a:ext cx="3324600" cy="4446575"/>
          </a:xfrm>
          <a:prstGeom prst="rect">
            <a:avLst/>
          </a:prstGeom>
          <a:noFill/>
          <a:ln>
            <a:noFill/>
          </a:ln>
        </p:spPr>
      </p:pic>
      <p:graphicFrame>
        <p:nvGraphicFramePr>
          <p:cNvPr id="367" name="Google Shape;367;p30"/>
          <p:cNvGraphicFramePr/>
          <p:nvPr/>
        </p:nvGraphicFramePr>
        <p:xfrm>
          <a:off x="6394075" y="784050"/>
          <a:ext cx="2294400" cy="1584840"/>
        </p:xfrm>
        <a:graphic>
          <a:graphicData uri="http://schemas.openxmlformats.org/drawingml/2006/table">
            <a:tbl>
              <a:tblPr>
                <a:noFill/>
                <a:tableStyleId>{AAB4C533-ACFF-4745-8DD2-3F4322DC6719}</a:tableStyleId>
              </a:tblPr>
              <a:tblGrid>
                <a:gridCol w="1218975">
                  <a:extLst>
                    <a:ext uri="{9D8B030D-6E8A-4147-A177-3AD203B41FA5}">
                      <a16:colId xmlns:a16="http://schemas.microsoft.com/office/drawing/2014/main" val="20000"/>
                    </a:ext>
                  </a:extLst>
                </a:gridCol>
                <a:gridCol w="1075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Response</a:t>
                      </a:r>
                      <a:endParaRPr/>
                    </a:p>
                  </a:txBody>
                  <a:tcPr marL="91425" marR="91425" marT="91425" marB="91425"/>
                </a:tc>
                <a:tc>
                  <a:txBody>
                    <a:bodyPr/>
                    <a:lstStyle/>
                    <a:p>
                      <a:pPr marL="0" lvl="0" indent="0" algn="l" rtl="0">
                        <a:spcBef>
                          <a:spcPts val="0"/>
                        </a:spcBef>
                        <a:spcAft>
                          <a:spcPts val="0"/>
                        </a:spcAft>
                        <a:buNone/>
                      </a:pPr>
                      <a:r>
                        <a:rPr lang="en"/>
                        <a:t>Result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KS test</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Hue_turn</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Weight</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3"/>
                  </a:ext>
                </a:extLst>
              </a:tr>
            </a:tbl>
          </a:graphicData>
        </a:graphic>
      </p:graphicFrame>
      <p:sp>
        <p:nvSpPr>
          <p:cNvPr id="368" name="Google Shape;368;p30"/>
          <p:cNvSpPr txBox="1"/>
          <p:nvPr/>
        </p:nvSpPr>
        <p:spPr>
          <a:xfrm>
            <a:off x="6440575" y="2880800"/>
            <a:ext cx="22479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Is there treatment effect?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76" name="Google Shape;376;p31"/>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77" name="Google Shape;377;p31"/>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grpSp>
        <p:nvGrpSpPr>
          <p:cNvPr id="379" name="Google Shape;379;p31"/>
          <p:cNvGrpSpPr/>
          <p:nvPr/>
        </p:nvGrpSpPr>
        <p:grpSpPr>
          <a:xfrm>
            <a:off x="188475" y="1551575"/>
            <a:ext cx="8670300" cy="2479800"/>
            <a:chOff x="118350" y="861075"/>
            <a:chExt cx="8670300" cy="2479800"/>
          </a:xfrm>
        </p:grpSpPr>
        <p:sp>
          <p:nvSpPr>
            <p:cNvPr id="380" name="Google Shape;380;p31"/>
            <p:cNvSpPr/>
            <p:nvPr/>
          </p:nvSpPr>
          <p:spPr>
            <a:xfrm>
              <a:off x="118350" y="861075"/>
              <a:ext cx="8670300" cy="247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31"/>
            <p:cNvPicPr preferRelativeResize="0"/>
            <p:nvPr/>
          </p:nvPicPr>
          <p:blipFill>
            <a:blip r:embed="rId3">
              <a:alphaModFix/>
            </a:blip>
            <a:stretch>
              <a:fillRect/>
            </a:stretch>
          </p:blipFill>
          <p:spPr>
            <a:xfrm>
              <a:off x="5290294" y="991505"/>
              <a:ext cx="1648670" cy="2193502"/>
            </a:xfrm>
            <a:prstGeom prst="rect">
              <a:avLst/>
            </a:prstGeom>
            <a:noFill/>
            <a:ln>
              <a:noFill/>
            </a:ln>
          </p:spPr>
        </p:pic>
        <p:pic>
          <p:nvPicPr>
            <p:cNvPr id="382" name="Google Shape;382;p31"/>
            <p:cNvPicPr preferRelativeResize="0"/>
            <p:nvPr/>
          </p:nvPicPr>
          <p:blipFill>
            <a:blip r:embed="rId4">
              <a:alphaModFix/>
            </a:blip>
            <a:stretch>
              <a:fillRect/>
            </a:stretch>
          </p:blipFill>
          <p:spPr>
            <a:xfrm rot="10800000">
              <a:off x="1830837" y="1001165"/>
              <a:ext cx="1759746" cy="2174157"/>
            </a:xfrm>
            <a:prstGeom prst="rect">
              <a:avLst/>
            </a:prstGeom>
            <a:noFill/>
            <a:ln>
              <a:noFill/>
            </a:ln>
          </p:spPr>
        </p:pic>
        <p:pic>
          <p:nvPicPr>
            <p:cNvPr id="383" name="Google Shape;383;p31"/>
            <p:cNvPicPr preferRelativeResize="0"/>
            <p:nvPr/>
          </p:nvPicPr>
          <p:blipFill>
            <a:blip r:embed="rId5">
              <a:alphaModFix/>
            </a:blip>
            <a:stretch>
              <a:fillRect/>
            </a:stretch>
          </p:blipFill>
          <p:spPr>
            <a:xfrm rot="10800000">
              <a:off x="7060220" y="991112"/>
              <a:ext cx="1576830" cy="2194295"/>
            </a:xfrm>
            <a:prstGeom prst="rect">
              <a:avLst/>
            </a:prstGeom>
            <a:noFill/>
            <a:ln>
              <a:noFill/>
            </a:ln>
          </p:spPr>
        </p:pic>
        <p:pic>
          <p:nvPicPr>
            <p:cNvPr id="384" name="Google Shape;384;p31"/>
            <p:cNvPicPr preferRelativeResize="0"/>
            <p:nvPr/>
          </p:nvPicPr>
          <p:blipFill>
            <a:blip r:embed="rId6">
              <a:alphaModFix/>
            </a:blip>
            <a:stretch>
              <a:fillRect/>
            </a:stretch>
          </p:blipFill>
          <p:spPr>
            <a:xfrm>
              <a:off x="3662866" y="991100"/>
              <a:ext cx="1506187" cy="2194294"/>
            </a:xfrm>
            <a:prstGeom prst="rect">
              <a:avLst/>
            </a:prstGeom>
            <a:noFill/>
            <a:ln>
              <a:noFill/>
            </a:ln>
          </p:spPr>
        </p:pic>
        <p:pic>
          <p:nvPicPr>
            <p:cNvPr id="385" name="Google Shape;385;p31"/>
            <p:cNvPicPr preferRelativeResize="0"/>
            <p:nvPr/>
          </p:nvPicPr>
          <p:blipFill>
            <a:blip r:embed="rId7">
              <a:alphaModFix/>
            </a:blip>
            <a:stretch>
              <a:fillRect/>
            </a:stretch>
          </p:blipFill>
          <p:spPr>
            <a:xfrm>
              <a:off x="230975" y="981433"/>
              <a:ext cx="1472194" cy="2193501"/>
            </a:xfrm>
            <a:prstGeom prst="rect">
              <a:avLst/>
            </a:prstGeom>
            <a:noFill/>
            <a:ln>
              <a:noFill/>
            </a:ln>
          </p:spPr>
        </p:pic>
      </p:grpSp>
      <p:sp>
        <p:nvSpPr>
          <p:cNvPr id="386" name="Google Shape;386;p31"/>
          <p:cNvSpPr txBox="1"/>
          <p:nvPr/>
        </p:nvSpPr>
        <p:spPr>
          <a:xfrm>
            <a:off x="885075"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1</a:t>
            </a:r>
            <a:endParaRPr b="1">
              <a:solidFill>
                <a:srgbClr val="38761D"/>
              </a:solidFill>
            </a:endParaRPr>
          </a:p>
        </p:txBody>
      </p:sp>
      <p:sp>
        <p:nvSpPr>
          <p:cNvPr id="387" name="Google Shape;387;p31"/>
          <p:cNvSpPr txBox="1"/>
          <p:nvPr/>
        </p:nvSpPr>
        <p:spPr>
          <a:xfrm>
            <a:off x="26410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2</a:t>
            </a:r>
            <a:endParaRPr b="1">
              <a:solidFill>
                <a:srgbClr val="38761D"/>
              </a:solidFill>
            </a:endParaRPr>
          </a:p>
        </p:txBody>
      </p:sp>
      <p:sp>
        <p:nvSpPr>
          <p:cNvPr id="388" name="Google Shape;388;p31"/>
          <p:cNvSpPr txBox="1"/>
          <p:nvPr/>
        </p:nvSpPr>
        <p:spPr>
          <a:xfrm>
            <a:off x="60267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4</a:t>
            </a:r>
            <a:endParaRPr b="1">
              <a:solidFill>
                <a:srgbClr val="38761D"/>
              </a:solidFill>
            </a:endParaRPr>
          </a:p>
        </p:txBody>
      </p:sp>
      <p:sp>
        <p:nvSpPr>
          <p:cNvPr id="389" name="Google Shape;389;p31"/>
          <p:cNvSpPr txBox="1"/>
          <p:nvPr/>
        </p:nvSpPr>
        <p:spPr>
          <a:xfrm>
            <a:off x="4291777"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3</a:t>
            </a:r>
            <a:endParaRPr b="1">
              <a:solidFill>
                <a:srgbClr val="38761D"/>
              </a:solidFill>
            </a:endParaRPr>
          </a:p>
        </p:txBody>
      </p:sp>
      <p:sp>
        <p:nvSpPr>
          <p:cNvPr id="390" name="Google Shape;390;p31"/>
          <p:cNvSpPr txBox="1"/>
          <p:nvPr/>
        </p:nvSpPr>
        <p:spPr>
          <a:xfrm>
            <a:off x="77169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5</a:t>
            </a:r>
            <a:endParaRPr b="1">
              <a:solidFill>
                <a:srgbClr val="38761D"/>
              </a:solidFill>
            </a:endParaRPr>
          </a:p>
        </p:txBody>
      </p:sp>
      <p:sp>
        <p:nvSpPr>
          <p:cNvPr id="391" name="Google Shape;391;p31"/>
          <p:cNvSpPr txBox="1"/>
          <p:nvPr/>
        </p:nvSpPr>
        <p:spPr>
          <a:xfrm>
            <a:off x="3323325" y="584900"/>
            <a:ext cx="24006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Which one would you eat?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39700" y="3457888"/>
            <a:ext cx="8664600" cy="59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Reducing food waste is a global problem.</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Finding a good way to keep the food fresh for a long time is important for our lives.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Many startups that tackle this problem.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Although those startups try to implement very complex methods, we can do something in much simpler way.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Especially people like very simple way to store foods efficiently in their home.</a:t>
            </a:r>
            <a:endParaRPr/>
          </a:p>
        </p:txBody>
      </p:sp>
      <p:sp>
        <p:nvSpPr>
          <p:cNvPr id="61" name="Google Shape;61;p14"/>
          <p:cNvSpPr txBox="1"/>
          <p:nvPr/>
        </p:nvSpPr>
        <p:spPr>
          <a:xfrm>
            <a:off x="2131350" y="257625"/>
            <a:ext cx="48813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Research question</a:t>
            </a:r>
            <a:endParaRPr sz="2000"/>
          </a:p>
        </p:txBody>
      </p:sp>
      <p:pic>
        <p:nvPicPr>
          <p:cNvPr id="62" name="Google Shape;62;p14"/>
          <p:cNvPicPr preferRelativeResize="0"/>
          <p:nvPr/>
        </p:nvPicPr>
        <p:blipFill>
          <a:blip r:embed="rId3">
            <a:alphaModFix/>
          </a:blip>
          <a:stretch>
            <a:fillRect/>
          </a:stretch>
        </p:blipFill>
        <p:spPr>
          <a:xfrm>
            <a:off x="406350" y="943650"/>
            <a:ext cx="3703000" cy="2591450"/>
          </a:xfrm>
          <a:prstGeom prst="rect">
            <a:avLst/>
          </a:prstGeom>
          <a:noFill/>
          <a:ln>
            <a:noFill/>
          </a:ln>
        </p:spPr>
      </p:pic>
      <p:pic>
        <p:nvPicPr>
          <p:cNvPr id="63" name="Google Shape;63;p14"/>
          <p:cNvPicPr preferRelativeResize="0"/>
          <p:nvPr/>
        </p:nvPicPr>
        <p:blipFill>
          <a:blip r:embed="rId4">
            <a:alphaModFix/>
          </a:blip>
          <a:stretch>
            <a:fillRect/>
          </a:stretch>
        </p:blipFill>
        <p:spPr>
          <a:xfrm>
            <a:off x="7194250" y="1527365"/>
            <a:ext cx="1710050" cy="1139210"/>
          </a:xfrm>
          <a:prstGeom prst="rect">
            <a:avLst/>
          </a:prstGeom>
          <a:noFill/>
          <a:ln>
            <a:noFill/>
          </a:ln>
        </p:spPr>
      </p:pic>
      <p:pic>
        <p:nvPicPr>
          <p:cNvPr id="64" name="Google Shape;64;p14"/>
          <p:cNvPicPr preferRelativeResize="0"/>
          <p:nvPr/>
        </p:nvPicPr>
        <p:blipFill>
          <a:blip r:embed="rId5">
            <a:alphaModFix/>
          </a:blip>
          <a:stretch>
            <a:fillRect/>
          </a:stretch>
        </p:blipFill>
        <p:spPr>
          <a:xfrm>
            <a:off x="4331324" y="1202688"/>
            <a:ext cx="2681325" cy="178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pic>
        <p:nvPicPr>
          <p:cNvPr id="398" name="Google Shape;398;p32"/>
          <p:cNvPicPr preferRelativeResize="0"/>
          <p:nvPr/>
        </p:nvPicPr>
        <p:blipFill>
          <a:blip r:embed="rId3">
            <a:alphaModFix/>
          </a:blip>
          <a:stretch>
            <a:fillRect/>
          </a:stretch>
        </p:blipFill>
        <p:spPr>
          <a:xfrm>
            <a:off x="149714" y="492460"/>
            <a:ext cx="3155068" cy="4463590"/>
          </a:xfrm>
          <a:prstGeom prst="rect">
            <a:avLst/>
          </a:prstGeom>
          <a:noFill/>
          <a:ln>
            <a:noFill/>
          </a:ln>
        </p:spPr>
      </p:pic>
      <p:sp>
        <p:nvSpPr>
          <p:cNvPr id="399" name="Google Shape;399;p32"/>
          <p:cNvSpPr txBox="1"/>
          <p:nvPr/>
        </p:nvSpPr>
        <p:spPr>
          <a:xfrm>
            <a:off x="3648150" y="1061075"/>
            <a:ext cx="5206200" cy="108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be a solution.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grpSp>
        <p:nvGrpSpPr>
          <p:cNvPr id="406" name="Google Shape;406;p33"/>
          <p:cNvGrpSpPr/>
          <p:nvPr/>
        </p:nvGrpSpPr>
        <p:grpSpPr>
          <a:xfrm>
            <a:off x="3304771" y="2835084"/>
            <a:ext cx="5736904" cy="2055678"/>
            <a:chOff x="1816946" y="3074022"/>
            <a:chExt cx="5736904" cy="2055678"/>
          </a:xfrm>
        </p:grpSpPr>
        <p:sp>
          <p:nvSpPr>
            <p:cNvPr id="407" name="Google Shape;407;p33"/>
            <p:cNvSpPr/>
            <p:nvPr/>
          </p:nvSpPr>
          <p:spPr>
            <a:xfrm>
              <a:off x="1816950" y="3446100"/>
              <a:ext cx="5736900" cy="16836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pic>
          <p:nvPicPr>
            <p:cNvPr id="408" name="Google Shape;408;p33"/>
            <p:cNvPicPr preferRelativeResize="0"/>
            <p:nvPr/>
          </p:nvPicPr>
          <p:blipFill>
            <a:blip r:embed="rId3">
              <a:alphaModFix/>
            </a:blip>
            <a:stretch>
              <a:fillRect/>
            </a:stretch>
          </p:blipFill>
          <p:spPr>
            <a:xfrm>
              <a:off x="6332975" y="3522900"/>
              <a:ext cx="1012570" cy="1510950"/>
            </a:xfrm>
            <a:prstGeom prst="rect">
              <a:avLst/>
            </a:prstGeom>
            <a:noFill/>
            <a:ln>
              <a:noFill/>
            </a:ln>
          </p:spPr>
        </p:pic>
        <p:pic>
          <p:nvPicPr>
            <p:cNvPr id="409" name="Google Shape;409;p33"/>
            <p:cNvPicPr preferRelativeResize="0"/>
            <p:nvPr/>
          </p:nvPicPr>
          <p:blipFill>
            <a:blip r:embed="rId4">
              <a:alphaModFix/>
            </a:blip>
            <a:stretch>
              <a:fillRect/>
            </a:stretch>
          </p:blipFill>
          <p:spPr>
            <a:xfrm rot="5400000">
              <a:off x="4676250" y="3636225"/>
              <a:ext cx="1510950" cy="1284300"/>
            </a:xfrm>
            <a:prstGeom prst="rect">
              <a:avLst/>
            </a:prstGeom>
            <a:noFill/>
            <a:ln>
              <a:noFill/>
            </a:ln>
          </p:spPr>
        </p:pic>
        <p:pic>
          <p:nvPicPr>
            <p:cNvPr id="410" name="Google Shape;410;p33"/>
            <p:cNvPicPr preferRelativeResize="0"/>
            <p:nvPr/>
          </p:nvPicPr>
          <p:blipFill rotWithShape="1">
            <a:blip r:embed="rId5">
              <a:alphaModFix/>
            </a:blip>
            <a:srcRect t="5642"/>
            <a:stretch/>
          </p:blipFill>
          <p:spPr>
            <a:xfrm>
              <a:off x="3344300" y="3522900"/>
              <a:ext cx="1186175" cy="1510950"/>
            </a:xfrm>
            <a:prstGeom prst="rect">
              <a:avLst/>
            </a:prstGeom>
            <a:noFill/>
            <a:ln>
              <a:noFill/>
            </a:ln>
          </p:spPr>
        </p:pic>
        <p:pic>
          <p:nvPicPr>
            <p:cNvPr id="411" name="Google Shape;411;p33"/>
            <p:cNvPicPr preferRelativeResize="0"/>
            <p:nvPr/>
          </p:nvPicPr>
          <p:blipFill>
            <a:blip r:embed="rId6">
              <a:alphaModFix/>
            </a:blip>
            <a:stretch>
              <a:fillRect/>
            </a:stretch>
          </p:blipFill>
          <p:spPr>
            <a:xfrm>
              <a:off x="1941198" y="3522900"/>
              <a:ext cx="1144002" cy="1510950"/>
            </a:xfrm>
            <a:prstGeom prst="rect">
              <a:avLst/>
            </a:prstGeom>
            <a:noFill/>
            <a:ln>
              <a:noFill/>
            </a:ln>
          </p:spPr>
        </p:pic>
        <p:sp>
          <p:nvSpPr>
            <p:cNvPr id="412" name="Google Shape;412;p33"/>
            <p:cNvSpPr/>
            <p:nvPr/>
          </p:nvSpPr>
          <p:spPr>
            <a:xfrm>
              <a:off x="1816946" y="3098925"/>
              <a:ext cx="5736900" cy="3486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txBox="1"/>
            <p:nvPr/>
          </p:nvSpPr>
          <p:spPr>
            <a:xfrm>
              <a:off x="32952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1 </a:t>
              </a:r>
              <a:endParaRPr sz="1600"/>
            </a:p>
          </p:txBody>
        </p:sp>
        <p:sp>
          <p:nvSpPr>
            <p:cNvPr id="414" name="Google Shape;414;p33"/>
            <p:cNvSpPr txBox="1"/>
            <p:nvPr/>
          </p:nvSpPr>
          <p:spPr>
            <a:xfrm>
              <a:off x="2035483" y="3074022"/>
              <a:ext cx="11616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Control </a:t>
              </a:r>
              <a:endParaRPr sz="1600"/>
            </a:p>
          </p:txBody>
        </p:sp>
        <p:sp>
          <p:nvSpPr>
            <p:cNvPr id="415" name="Google Shape;415;p33"/>
            <p:cNvSpPr txBox="1"/>
            <p:nvPr/>
          </p:nvSpPr>
          <p:spPr>
            <a:xfrm>
              <a:off x="475628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2 </a:t>
              </a:r>
              <a:endParaRPr sz="1600"/>
            </a:p>
          </p:txBody>
        </p:sp>
        <p:sp>
          <p:nvSpPr>
            <p:cNvPr id="416" name="Google Shape;416;p33"/>
            <p:cNvSpPr txBox="1"/>
            <p:nvPr/>
          </p:nvSpPr>
          <p:spPr>
            <a:xfrm>
              <a:off x="62695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3 </a:t>
              </a:r>
              <a:endParaRPr sz="1600"/>
            </a:p>
          </p:txBody>
        </p:sp>
      </p:grpSp>
      <p:sp>
        <p:nvSpPr>
          <p:cNvPr id="417" name="Google Shape;417;p33"/>
          <p:cNvSpPr txBox="1"/>
          <p:nvPr/>
        </p:nvSpPr>
        <p:spPr>
          <a:xfrm>
            <a:off x="3648150" y="1061075"/>
            <a:ext cx="5464200" cy="146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be a solution.</a:t>
            </a:r>
            <a:endParaRPr/>
          </a:p>
          <a:p>
            <a:pPr marL="457200" lvl="0" indent="-317500" algn="l" rtl="0">
              <a:spcBef>
                <a:spcPts val="0"/>
              </a:spcBef>
              <a:spcAft>
                <a:spcPts val="0"/>
              </a:spcAft>
              <a:buSzPts val="1400"/>
              <a:buChar char="●"/>
            </a:pPr>
            <a:r>
              <a:rPr lang="en"/>
              <a:t>When you buy avocado, wrapping in a paper bag or aluminum foil can help. Don’t put them inside a plastic bag</a:t>
            </a:r>
            <a:endParaRPr/>
          </a:p>
          <a:p>
            <a:pPr marL="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sp>
        <p:nvSpPr>
          <p:cNvPr id="418" name="Google Shape;418;p33"/>
          <p:cNvSpPr/>
          <p:nvPr/>
        </p:nvSpPr>
        <p:spPr>
          <a:xfrm>
            <a:off x="6217000" y="3248825"/>
            <a:ext cx="1397700" cy="1380000"/>
          </a:xfrm>
          <a:prstGeom prst="noSmoking">
            <a:avLst>
              <a:gd name="adj" fmla="val 1875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425" name="Google Shape;425;p34"/>
          <p:cNvSpPr txBox="1"/>
          <p:nvPr/>
        </p:nvSpPr>
        <p:spPr>
          <a:xfrm>
            <a:off x="3648150" y="1061075"/>
            <a:ext cx="5206200" cy="236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a solution.</a:t>
            </a:r>
            <a:endParaRPr/>
          </a:p>
          <a:p>
            <a:pPr marL="457200" lvl="0" indent="-317500" algn="l" rtl="0">
              <a:spcBef>
                <a:spcPts val="0"/>
              </a:spcBef>
              <a:spcAft>
                <a:spcPts val="0"/>
              </a:spcAft>
              <a:buSzPts val="1400"/>
              <a:buChar char="●"/>
            </a:pPr>
            <a:r>
              <a:rPr lang="en"/>
              <a:t>When you buy avocado, wrapping in a paper bag can help. Don’t put them inside a plastic bag</a:t>
            </a:r>
            <a:endParaRPr/>
          </a:p>
          <a:p>
            <a:pPr marL="457200" lvl="0" indent="-317500" algn="l" rtl="0">
              <a:spcBef>
                <a:spcPts val="0"/>
              </a:spcBef>
              <a:spcAft>
                <a:spcPts val="0"/>
              </a:spcAft>
              <a:buSzPts val="1400"/>
              <a:buChar char="●"/>
            </a:pPr>
            <a:r>
              <a:rPr lang="en"/>
              <a:t>When you buy apple, you can leave it at room temperature for a long time.</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pic>
        <p:nvPicPr>
          <p:cNvPr id="426" name="Google Shape;426;p34"/>
          <p:cNvPicPr preferRelativeResize="0"/>
          <p:nvPr/>
        </p:nvPicPr>
        <p:blipFill>
          <a:blip r:embed="rId3">
            <a:alphaModFix/>
          </a:blip>
          <a:stretch>
            <a:fillRect/>
          </a:stretch>
        </p:blipFill>
        <p:spPr>
          <a:xfrm>
            <a:off x="30100" y="3655883"/>
            <a:ext cx="9143998" cy="1032734"/>
          </a:xfrm>
          <a:prstGeom prst="rect">
            <a:avLst/>
          </a:prstGeom>
          <a:noFill/>
          <a:ln>
            <a:noFill/>
          </a:ln>
        </p:spPr>
      </p:pic>
      <p:pic>
        <p:nvPicPr>
          <p:cNvPr id="427" name="Google Shape;427;p34"/>
          <p:cNvPicPr preferRelativeResize="0"/>
          <p:nvPr/>
        </p:nvPicPr>
        <p:blipFill>
          <a:blip r:embed="rId4">
            <a:alphaModFix/>
          </a:blip>
          <a:stretch>
            <a:fillRect/>
          </a:stretch>
        </p:blipFill>
        <p:spPr>
          <a:xfrm>
            <a:off x="720800" y="1360629"/>
            <a:ext cx="2105199" cy="1918797"/>
          </a:xfrm>
          <a:prstGeom prst="rect">
            <a:avLst/>
          </a:prstGeom>
          <a:noFill/>
          <a:ln>
            <a:noFill/>
          </a:ln>
        </p:spPr>
      </p:pic>
      <p:sp>
        <p:nvSpPr>
          <p:cNvPr id="428" name="Google Shape;428;p34"/>
          <p:cNvSpPr txBox="1"/>
          <p:nvPr/>
        </p:nvSpPr>
        <p:spPr>
          <a:xfrm>
            <a:off x="653075" y="711200"/>
            <a:ext cx="2295000" cy="3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Purchased on : 10/25/20 </a:t>
            </a:r>
            <a:endParaRPr/>
          </a:p>
          <a:p>
            <a:pPr marL="0" lvl="0" indent="0" algn="l" rtl="0">
              <a:spcBef>
                <a:spcPts val="0"/>
              </a:spcBef>
              <a:spcAft>
                <a:spcPts val="0"/>
              </a:spcAft>
              <a:buNone/>
            </a:pPr>
            <a:r>
              <a:rPr lang="en"/>
              <a:t>Condition on   : 12/01/20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5"/>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435" name="Google Shape;435;p35"/>
          <p:cNvSpPr txBox="1"/>
          <p:nvPr/>
        </p:nvSpPr>
        <p:spPr>
          <a:xfrm>
            <a:off x="3648150" y="1061075"/>
            <a:ext cx="5206200" cy="236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a solution.</a:t>
            </a:r>
            <a:endParaRPr/>
          </a:p>
          <a:p>
            <a:pPr marL="457200" lvl="0" indent="-317500" algn="l" rtl="0">
              <a:spcBef>
                <a:spcPts val="0"/>
              </a:spcBef>
              <a:spcAft>
                <a:spcPts val="0"/>
              </a:spcAft>
              <a:buSzPts val="1400"/>
              <a:buChar char="●"/>
            </a:pPr>
            <a:r>
              <a:rPr lang="en"/>
              <a:t>When you buy avocado, wrapping in a paper bag can help. Don’t put them inside a plastic bag</a:t>
            </a:r>
            <a:endParaRPr/>
          </a:p>
          <a:p>
            <a:pPr marL="457200" lvl="0" indent="-317500" algn="l" rtl="0">
              <a:spcBef>
                <a:spcPts val="0"/>
              </a:spcBef>
              <a:spcAft>
                <a:spcPts val="0"/>
              </a:spcAft>
              <a:buSzPts val="1400"/>
              <a:buChar char="●"/>
            </a:pPr>
            <a:r>
              <a:rPr lang="en"/>
              <a:t>When you buy apple, you can leave it at room temperature for a long time.</a:t>
            </a:r>
            <a:endParaRPr/>
          </a:p>
          <a:p>
            <a:pPr marL="457200" lvl="0" indent="-317500" algn="l" rtl="0">
              <a:spcBef>
                <a:spcPts val="0"/>
              </a:spcBef>
              <a:spcAft>
                <a:spcPts val="0"/>
              </a:spcAft>
              <a:buSzPts val="1400"/>
              <a:buChar char="●"/>
            </a:pPr>
            <a:r>
              <a:rPr lang="en"/>
              <a:t>If you want find out about our finding from analyzing the banana data, please visit the github page that will be available after Dec 17th.</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pic>
        <p:nvPicPr>
          <p:cNvPr id="436" name="Google Shape;436;p35"/>
          <p:cNvPicPr preferRelativeResize="0"/>
          <p:nvPr/>
        </p:nvPicPr>
        <p:blipFill>
          <a:blip r:embed="rId3">
            <a:alphaModFix/>
          </a:blip>
          <a:stretch>
            <a:fillRect/>
          </a:stretch>
        </p:blipFill>
        <p:spPr>
          <a:xfrm flipH="1">
            <a:off x="80298" y="1061075"/>
            <a:ext cx="3496843" cy="1249276"/>
          </a:xfrm>
          <a:prstGeom prst="rect">
            <a:avLst/>
          </a:prstGeom>
          <a:noFill/>
          <a:ln>
            <a:noFill/>
          </a:ln>
        </p:spPr>
      </p:pic>
      <p:pic>
        <p:nvPicPr>
          <p:cNvPr id="437" name="Google Shape;437;p35"/>
          <p:cNvPicPr preferRelativeResize="0"/>
          <p:nvPr/>
        </p:nvPicPr>
        <p:blipFill>
          <a:blip r:embed="rId4">
            <a:alphaModFix/>
          </a:blip>
          <a:stretch>
            <a:fillRect/>
          </a:stretch>
        </p:blipFill>
        <p:spPr>
          <a:xfrm flipH="1">
            <a:off x="80299" y="3196200"/>
            <a:ext cx="3538401" cy="1249450"/>
          </a:xfrm>
          <a:prstGeom prst="rect">
            <a:avLst/>
          </a:prstGeom>
          <a:noFill/>
          <a:ln>
            <a:noFill/>
          </a:ln>
        </p:spPr>
      </p:pic>
      <p:sp>
        <p:nvSpPr>
          <p:cNvPr id="438" name="Google Shape;438;p35"/>
          <p:cNvSpPr txBox="1"/>
          <p:nvPr/>
        </p:nvSpPr>
        <p:spPr>
          <a:xfrm>
            <a:off x="992950" y="610850"/>
            <a:ext cx="1573800" cy="41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BF9000"/>
                </a:solidFill>
              </a:rPr>
              <a:t>Day 1</a:t>
            </a:r>
            <a:endParaRPr b="1">
              <a:solidFill>
                <a:srgbClr val="BF9000"/>
              </a:solidFill>
            </a:endParaRPr>
          </a:p>
        </p:txBody>
      </p:sp>
      <p:sp>
        <p:nvSpPr>
          <p:cNvPr id="439" name="Google Shape;439;p35"/>
          <p:cNvSpPr txBox="1"/>
          <p:nvPr/>
        </p:nvSpPr>
        <p:spPr>
          <a:xfrm>
            <a:off x="992950" y="2780400"/>
            <a:ext cx="1573800" cy="41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BF9000"/>
                </a:solidFill>
              </a:rPr>
              <a:t>Day 10</a:t>
            </a:r>
            <a:endParaRPr b="1">
              <a:solidFill>
                <a:srgbClr val="BF9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6"/>
          <p:cNvPicPr preferRelativeResize="0"/>
          <p:nvPr/>
        </p:nvPicPr>
        <p:blipFill>
          <a:blip r:embed="rId3">
            <a:alphaModFix/>
          </a:blip>
          <a:stretch>
            <a:fillRect/>
          </a:stretch>
        </p:blipFill>
        <p:spPr>
          <a:xfrm>
            <a:off x="381250" y="2122875"/>
            <a:ext cx="2164788" cy="1950989"/>
          </a:xfrm>
          <a:prstGeom prst="rect">
            <a:avLst/>
          </a:prstGeom>
          <a:noFill/>
          <a:ln>
            <a:noFill/>
          </a:ln>
        </p:spPr>
      </p:pic>
      <p:pic>
        <p:nvPicPr>
          <p:cNvPr id="445" name="Google Shape;445;p36"/>
          <p:cNvPicPr preferRelativeResize="0"/>
          <p:nvPr/>
        </p:nvPicPr>
        <p:blipFill>
          <a:blip r:embed="rId4">
            <a:alphaModFix/>
          </a:blip>
          <a:stretch>
            <a:fillRect/>
          </a:stretch>
        </p:blipFill>
        <p:spPr>
          <a:xfrm>
            <a:off x="4846761" y="2154709"/>
            <a:ext cx="1345242" cy="1950990"/>
          </a:xfrm>
          <a:prstGeom prst="rect">
            <a:avLst/>
          </a:prstGeom>
          <a:noFill/>
          <a:ln>
            <a:noFill/>
          </a:ln>
        </p:spPr>
      </p:pic>
      <p:pic>
        <p:nvPicPr>
          <p:cNvPr id="446" name="Google Shape;446;p36"/>
          <p:cNvPicPr preferRelativeResize="0"/>
          <p:nvPr/>
        </p:nvPicPr>
        <p:blipFill>
          <a:blip r:embed="rId5">
            <a:alphaModFix/>
          </a:blip>
          <a:stretch>
            <a:fillRect/>
          </a:stretch>
        </p:blipFill>
        <p:spPr>
          <a:xfrm>
            <a:off x="6304948" y="2154709"/>
            <a:ext cx="2385402" cy="1950986"/>
          </a:xfrm>
          <a:prstGeom prst="rect">
            <a:avLst/>
          </a:prstGeom>
          <a:noFill/>
          <a:ln>
            <a:noFill/>
          </a:ln>
        </p:spPr>
      </p:pic>
      <p:pic>
        <p:nvPicPr>
          <p:cNvPr id="447" name="Google Shape;447;p36"/>
          <p:cNvPicPr preferRelativeResize="0"/>
          <p:nvPr/>
        </p:nvPicPr>
        <p:blipFill>
          <a:blip r:embed="rId6">
            <a:alphaModFix/>
          </a:blip>
          <a:stretch>
            <a:fillRect/>
          </a:stretch>
        </p:blipFill>
        <p:spPr>
          <a:xfrm>
            <a:off x="2649205" y="2154709"/>
            <a:ext cx="2142246" cy="1950991"/>
          </a:xfrm>
          <a:prstGeom prst="rect">
            <a:avLst/>
          </a:prstGeom>
          <a:noFill/>
          <a:ln>
            <a:noFill/>
          </a:ln>
        </p:spPr>
      </p:pic>
      <p:sp>
        <p:nvSpPr>
          <p:cNvPr id="448" name="Google Shape;448;p36"/>
          <p:cNvSpPr txBox="1"/>
          <p:nvPr/>
        </p:nvSpPr>
        <p:spPr>
          <a:xfrm>
            <a:off x="1437075" y="685850"/>
            <a:ext cx="5875200" cy="10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600">
                <a:solidFill>
                  <a:srgbClr val="6AA84F"/>
                </a:solidFill>
                <a:latin typeface="Lobster"/>
                <a:ea typeface="Lobster"/>
                <a:cs typeface="Lobster"/>
                <a:sym typeface="Lobster"/>
              </a:rPr>
              <a:t>Thank you </a:t>
            </a:r>
            <a:endParaRPr sz="4600">
              <a:solidFill>
                <a:srgbClr val="6AA84F"/>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p>
        </p:txBody>
      </p:sp>
      <p:sp>
        <p:nvSpPr>
          <p:cNvPr id="70" name="Google Shape;70;p15"/>
          <p:cNvSpPr txBox="1"/>
          <p:nvPr/>
        </p:nvSpPr>
        <p:spPr>
          <a:xfrm>
            <a:off x="2131350" y="0"/>
            <a:ext cx="4881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Objective of experiment and Hypothesis </a:t>
            </a:r>
            <a:endParaRPr sz="2000"/>
          </a:p>
        </p:txBody>
      </p:sp>
      <p:sp>
        <p:nvSpPr>
          <p:cNvPr id="71" name="Google Shape;71;p15"/>
          <p:cNvSpPr txBox="1"/>
          <p:nvPr/>
        </p:nvSpPr>
        <p:spPr>
          <a:xfrm>
            <a:off x="317550" y="653350"/>
            <a:ext cx="8664600" cy="26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Started the experiment to find simpler ways to prolong the freshness of fruits by storing them in a specific manner to reduce the food waste. </a:t>
            </a:r>
            <a:endParaRPr/>
          </a:p>
          <a:p>
            <a:pPr marL="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 b="1">
                <a:solidFill>
                  <a:schemeClr val="dk1"/>
                </a:solidFill>
              </a:rPr>
              <a:t>The objective of our experiment:</a:t>
            </a: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Evaluate the average treatment effect (ATE) of different fruit storage methods in prolonging the </a:t>
            </a:r>
            <a:br>
              <a:rPr lang="en">
                <a:solidFill>
                  <a:schemeClr val="dk1"/>
                </a:solidFill>
              </a:rPr>
            </a:br>
            <a:r>
              <a:rPr lang="en">
                <a:solidFill>
                  <a:schemeClr val="dk1"/>
                </a:solidFill>
              </a:rPr>
              <a:t>freshness of fruits (apples, bananas, and avocados)</a:t>
            </a:r>
            <a:endParaRPr>
              <a:solidFill>
                <a:schemeClr val="dk1"/>
              </a:solidFill>
            </a:endParaRPr>
          </a:p>
          <a:p>
            <a:pPr marL="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 b="1">
                <a:solidFill>
                  <a:schemeClr val="dk1"/>
                </a:solidFill>
              </a:rPr>
              <a:t>Our hypothesis:</a:t>
            </a: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 when these fruits are all stored at a room temperatures, how they are stored can affect the longevity of their freshness.</a:t>
            </a:r>
            <a:endParaRPr/>
          </a:p>
        </p:txBody>
      </p:sp>
      <p:pic>
        <p:nvPicPr>
          <p:cNvPr id="72" name="Google Shape;72;p15"/>
          <p:cNvPicPr preferRelativeResize="0"/>
          <p:nvPr/>
        </p:nvPicPr>
        <p:blipFill>
          <a:blip r:embed="rId3">
            <a:alphaModFix/>
          </a:blip>
          <a:stretch>
            <a:fillRect/>
          </a:stretch>
        </p:blipFill>
        <p:spPr>
          <a:xfrm>
            <a:off x="1342600" y="3242050"/>
            <a:ext cx="1495624" cy="1846727"/>
          </a:xfrm>
          <a:prstGeom prst="rect">
            <a:avLst/>
          </a:prstGeom>
          <a:noFill/>
          <a:ln>
            <a:noFill/>
          </a:ln>
        </p:spPr>
      </p:pic>
      <p:pic>
        <p:nvPicPr>
          <p:cNvPr id="73" name="Google Shape;73;p15"/>
          <p:cNvPicPr preferRelativeResize="0"/>
          <p:nvPr/>
        </p:nvPicPr>
        <p:blipFill>
          <a:blip r:embed="rId4">
            <a:alphaModFix/>
          </a:blip>
          <a:stretch>
            <a:fillRect/>
          </a:stretch>
        </p:blipFill>
        <p:spPr>
          <a:xfrm>
            <a:off x="3365175" y="3313975"/>
            <a:ext cx="2138877" cy="1702875"/>
          </a:xfrm>
          <a:prstGeom prst="rect">
            <a:avLst/>
          </a:prstGeom>
          <a:noFill/>
          <a:ln>
            <a:noFill/>
          </a:ln>
        </p:spPr>
      </p:pic>
      <p:pic>
        <p:nvPicPr>
          <p:cNvPr id="74" name="Google Shape;74;p15"/>
          <p:cNvPicPr preferRelativeResize="0"/>
          <p:nvPr/>
        </p:nvPicPr>
        <p:blipFill>
          <a:blip r:embed="rId5">
            <a:alphaModFix/>
          </a:blip>
          <a:stretch>
            <a:fillRect/>
          </a:stretch>
        </p:blipFill>
        <p:spPr>
          <a:xfrm>
            <a:off x="6139460" y="3242053"/>
            <a:ext cx="1329366" cy="1702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p:nvPr/>
        </p:nvSpPr>
        <p:spPr>
          <a:xfrm>
            <a:off x="3714200" y="1249550"/>
            <a:ext cx="5334600" cy="3486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p>
        </p:txBody>
      </p:sp>
      <p:sp>
        <p:nvSpPr>
          <p:cNvPr id="81" name="Google Shape;81;p16"/>
          <p:cNvSpPr txBox="1"/>
          <p:nvPr/>
        </p:nvSpPr>
        <p:spPr>
          <a:xfrm>
            <a:off x="2131350" y="0"/>
            <a:ext cx="48813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Our treatments</a:t>
            </a:r>
            <a:endParaRPr sz="2000"/>
          </a:p>
        </p:txBody>
      </p:sp>
      <p:sp>
        <p:nvSpPr>
          <p:cNvPr id="82" name="Google Shape;82;p16"/>
          <p:cNvSpPr txBox="1"/>
          <p:nvPr/>
        </p:nvSpPr>
        <p:spPr>
          <a:xfrm>
            <a:off x="-63450" y="580463"/>
            <a:ext cx="8664600" cy="439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b="1" dirty="0"/>
              <a:t>Avocados</a:t>
            </a:r>
            <a:endParaRPr b="1" dirty="0"/>
          </a:p>
          <a:p>
            <a:pPr marL="914400" lvl="1" indent="-317500" algn="l" rtl="0">
              <a:spcBef>
                <a:spcPts val="0"/>
              </a:spcBef>
              <a:spcAft>
                <a:spcPts val="0"/>
              </a:spcAft>
              <a:buSzPts val="1400"/>
              <a:buChar char="○"/>
            </a:pPr>
            <a:r>
              <a:rPr lang="en" dirty="0"/>
              <a:t>Control group: Just leave them on the desk</a:t>
            </a:r>
            <a:endParaRPr dirty="0"/>
          </a:p>
          <a:p>
            <a:pPr marL="914400" lvl="1" indent="-317500" algn="l" rtl="0">
              <a:spcBef>
                <a:spcPts val="0"/>
              </a:spcBef>
              <a:spcAft>
                <a:spcPts val="0"/>
              </a:spcAft>
              <a:buSzPts val="1400"/>
              <a:buChar char="○"/>
            </a:pPr>
            <a:r>
              <a:rPr lang="en" dirty="0"/>
              <a:t>Treatment group: Keep them in</a:t>
            </a:r>
            <a:endParaRPr dirty="0"/>
          </a:p>
          <a:p>
            <a:pPr marL="1371600" lvl="2" indent="-317500" algn="l" rtl="0">
              <a:spcBef>
                <a:spcPts val="0"/>
              </a:spcBef>
              <a:spcAft>
                <a:spcPts val="0"/>
              </a:spcAft>
              <a:buSzPts val="1400"/>
              <a:buAutoNum type="romanLcPeriod"/>
            </a:pPr>
            <a:r>
              <a:rPr lang="en" dirty="0"/>
              <a:t>Paper bags</a:t>
            </a:r>
            <a:endParaRPr dirty="0"/>
          </a:p>
          <a:p>
            <a:pPr marL="1371600" lvl="2" indent="-317500" algn="l" rtl="0">
              <a:spcBef>
                <a:spcPts val="0"/>
              </a:spcBef>
              <a:spcAft>
                <a:spcPts val="0"/>
              </a:spcAft>
              <a:buSzPts val="1400"/>
              <a:buAutoNum type="romanLcPeriod"/>
            </a:pPr>
            <a:r>
              <a:rPr lang="en" dirty="0"/>
              <a:t>Ziplocs</a:t>
            </a:r>
            <a:endParaRPr dirty="0"/>
          </a:p>
          <a:p>
            <a:pPr marL="1371600" lvl="2" indent="-317500" algn="l" rtl="0">
              <a:spcBef>
                <a:spcPts val="0"/>
              </a:spcBef>
              <a:spcAft>
                <a:spcPts val="0"/>
              </a:spcAft>
              <a:buSzPts val="1400"/>
              <a:buAutoNum type="romanLcPeriod"/>
            </a:pPr>
            <a:r>
              <a:rPr lang="en" dirty="0"/>
              <a:t>Aluminum foil</a:t>
            </a:r>
            <a:endParaRPr dirty="0"/>
          </a:p>
          <a:p>
            <a:pPr marL="1371600" lvl="0" indent="0" algn="l" rtl="0">
              <a:spcBef>
                <a:spcPts val="0"/>
              </a:spcBef>
              <a:spcAft>
                <a:spcPts val="0"/>
              </a:spcAft>
              <a:buNone/>
            </a:pPr>
            <a:endParaRPr dirty="0"/>
          </a:p>
          <a:p>
            <a:pPr marL="1371600" lvl="0" indent="0" algn="l" rtl="0">
              <a:spcBef>
                <a:spcPts val="0"/>
              </a:spcBef>
              <a:spcAft>
                <a:spcPts val="0"/>
              </a:spcAft>
              <a:buNone/>
            </a:pPr>
            <a:endParaRPr dirty="0"/>
          </a:p>
          <a:p>
            <a:pPr marL="13716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b="1" dirty="0"/>
              <a:t>Bananas</a:t>
            </a:r>
            <a:endParaRPr b="1" dirty="0"/>
          </a:p>
          <a:p>
            <a:pPr marL="914400" lvl="1" indent="-317500" algn="l" rtl="0">
              <a:spcBef>
                <a:spcPts val="0"/>
              </a:spcBef>
              <a:spcAft>
                <a:spcPts val="0"/>
              </a:spcAft>
              <a:buSzPts val="1400"/>
              <a:buChar char="○"/>
            </a:pPr>
            <a:r>
              <a:rPr lang="en" dirty="0"/>
              <a:t>Control group: Just leave them on the desk</a:t>
            </a:r>
            <a:endParaRPr dirty="0"/>
          </a:p>
          <a:p>
            <a:pPr marL="914400" lvl="1" indent="-317500" algn="l" rtl="0">
              <a:spcBef>
                <a:spcPts val="0"/>
              </a:spcBef>
              <a:spcAft>
                <a:spcPts val="0"/>
              </a:spcAft>
              <a:buSzPts val="1400"/>
              <a:buChar char="○"/>
            </a:pPr>
            <a:r>
              <a:rPr lang="en" dirty="0"/>
              <a:t>Treatment group: leave them next to apples</a:t>
            </a:r>
            <a:endParaRPr dirty="0"/>
          </a:p>
          <a:p>
            <a:pPr marL="914400" lvl="0" indent="0" algn="l" rtl="0">
              <a:spcBef>
                <a:spcPts val="0"/>
              </a:spcBef>
              <a:spcAft>
                <a:spcPts val="0"/>
              </a:spcAft>
              <a:buNone/>
            </a:pPr>
            <a:endParaRPr dirty="0"/>
          </a:p>
          <a:p>
            <a:pPr marL="457200" lvl="0" indent="-317500" algn="l" rtl="0">
              <a:spcBef>
                <a:spcPts val="0"/>
              </a:spcBef>
              <a:spcAft>
                <a:spcPts val="0"/>
              </a:spcAft>
              <a:buSzPts val="1400"/>
              <a:buChar char="●"/>
            </a:pPr>
            <a:r>
              <a:rPr lang="en" b="1" dirty="0"/>
              <a:t>Apples</a:t>
            </a:r>
            <a:endParaRPr b="1" dirty="0"/>
          </a:p>
          <a:p>
            <a:pPr marL="914400" lvl="1" indent="-317500" algn="l" rtl="0">
              <a:spcBef>
                <a:spcPts val="0"/>
              </a:spcBef>
              <a:spcAft>
                <a:spcPts val="0"/>
              </a:spcAft>
              <a:buSzPts val="1400"/>
              <a:buChar char="○"/>
            </a:pPr>
            <a:r>
              <a:rPr lang="en" dirty="0"/>
              <a:t>Control group: upside down</a:t>
            </a:r>
            <a:endParaRPr dirty="0"/>
          </a:p>
          <a:p>
            <a:pPr marL="914400" lvl="1" indent="-317500" algn="l" rtl="0">
              <a:spcBef>
                <a:spcPts val="0"/>
              </a:spcBef>
              <a:spcAft>
                <a:spcPts val="0"/>
              </a:spcAft>
              <a:buSzPts val="1400"/>
              <a:buChar char="○"/>
            </a:pPr>
            <a:r>
              <a:rPr lang="en" dirty="0"/>
              <a:t>Treatment group: </a:t>
            </a:r>
            <a:br>
              <a:rPr lang="en" dirty="0"/>
            </a:br>
            <a:r>
              <a:rPr lang="en" dirty="0"/>
              <a:t>upside up</a:t>
            </a:r>
            <a:endParaRPr dirty="0"/>
          </a:p>
        </p:txBody>
      </p:sp>
      <p:grpSp>
        <p:nvGrpSpPr>
          <p:cNvPr id="83" name="Google Shape;83;p16"/>
          <p:cNvGrpSpPr/>
          <p:nvPr/>
        </p:nvGrpSpPr>
        <p:grpSpPr>
          <a:xfrm>
            <a:off x="3895810" y="1249546"/>
            <a:ext cx="5220316" cy="1629401"/>
            <a:chOff x="1941198" y="3074022"/>
            <a:chExt cx="5612640" cy="1959828"/>
          </a:xfrm>
        </p:grpSpPr>
        <p:pic>
          <p:nvPicPr>
            <p:cNvPr id="84" name="Google Shape;84;p16"/>
            <p:cNvPicPr preferRelativeResize="0"/>
            <p:nvPr/>
          </p:nvPicPr>
          <p:blipFill>
            <a:blip r:embed="rId3">
              <a:alphaModFix/>
            </a:blip>
            <a:stretch>
              <a:fillRect/>
            </a:stretch>
          </p:blipFill>
          <p:spPr>
            <a:xfrm>
              <a:off x="1941198" y="3522900"/>
              <a:ext cx="1144002" cy="1510950"/>
            </a:xfrm>
            <a:prstGeom prst="rect">
              <a:avLst/>
            </a:prstGeom>
            <a:noFill/>
            <a:ln>
              <a:noFill/>
            </a:ln>
          </p:spPr>
        </p:pic>
        <p:sp>
          <p:nvSpPr>
            <p:cNvPr id="85" name="Google Shape;85;p16"/>
            <p:cNvSpPr txBox="1"/>
            <p:nvPr/>
          </p:nvSpPr>
          <p:spPr>
            <a:xfrm>
              <a:off x="32952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1 </a:t>
              </a:r>
              <a:endParaRPr/>
            </a:p>
          </p:txBody>
        </p:sp>
        <p:sp>
          <p:nvSpPr>
            <p:cNvPr id="86" name="Google Shape;86;p16"/>
            <p:cNvSpPr txBox="1"/>
            <p:nvPr/>
          </p:nvSpPr>
          <p:spPr>
            <a:xfrm>
              <a:off x="2035483" y="3074022"/>
              <a:ext cx="11616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Control </a:t>
              </a:r>
              <a:endParaRPr/>
            </a:p>
          </p:txBody>
        </p:sp>
        <p:sp>
          <p:nvSpPr>
            <p:cNvPr id="87" name="Google Shape;87;p16"/>
            <p:cNvSpPr txBox="1"/>
            <p:nvPr/>
          </p:nvSpPr>
          <p:spPr>
            <a:xfrm>
              <a:off x="475628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2 </a:t>
              </a:r>
              <a:endParaRPr/>
            </a:p>
          </p:txBody>
        </p:sp>
        <p:sp>
          <p:nvSpPr>
            <p:cNvPr id="88" name="Google Shape;88;p16"/>
            <p:cNvSpPr txBox="1"/>
            <p:nvPr/>
          </p:nvSpPr>
          <p:spPr>
            <a:xfrm>
              <a:off x="62695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3 </a:t>
              </a:r>
              <a:endParaRPr/>
            </a:p>
          </p:txBody>
        </p:sp>
      </p:grpSp>
      <p:grpSp>
        <p:nvGrpSpPr>
          <p:cNvPr id="89" name="Google Shape;89;p16"/>
          <p:cNvGrpSpPr/>
          <p:nvPr/>
        </p:nvGrpSpPr>
        <p:grpSpPr>
          <a:xfrm>
            <a:off x="5203248" y="1598144"/>
            <a:ext cx="3672742" cy="1333112"/>
            <a:chOff x="3344300" y="3522900"/>
            <a:chExt cx="4001245" cy="1510950"/>
          </a:xfrm>
        </p:grpSpPr>
        <p:pic>
          <p:nvPicPr>
            <p:cNvPr id="90" name="Google Shape;90;p16"/>
            <p:cNvPicPr preferRelativeResize="0"/>
            <p:nvPr/>
          </p:nvPicPr>
          <p:blipFill>
            <a:blip r:embed="rId4">
              <a:alphaModFix/>
            </a:blip>
            <a:stretch>
              <a:fillRect/>
            </a:stretch>
          </p:blipFill>
          <p:spPr>
            <a:xfrm>
              <a:off x="6332975" y="3522900"/>
              <a:ext cx="1012570" cy="1510950"/>
            </a:xfrm>
            <a:prstGeom prst="rect">
              <a:avLst/>
            </a:prstGeom>
            <a:noFill/>
            <a:ln>
              <a:noFill/>
            </a:ln>
          </p:spPr>
        </p:pic>
        <p:pic>
          <p:nvPicPr>
            <p:cNvPr id="91" name="Google Shape;91;p16"/>
            <p:cNvPicPr preferRelativeResize="0"/>
            <p:nvPr/>
          </p:nvPicPr>
          <p:blipFill>
            <a:blip r:embed="rId5">
              <a:alphaModFix/>
            </a:blip>
            <a:stretch>
              <a:fillRect/>
            </a:stretch>
          </p:blipFill>
          <p:spPr>
            <a:xfrm rot="5400000">
              <a:off x="4676250" y="3636225"/>
              <a:ext cx="1510950" cy="1284300"/>
            </a:xfrm>
            <a:prstGeom prst="rect">
              <a:avLst/>
            </a:prstGeom>
            <a:noFill/>
            <a:ln>
              <a:noFill/>
            </a:ln>
          </p:spPr>
        </p:pic>
        <p:pic>
          <p:nvPicPr>
            <p:cNvPr id="92" name="Google Shape;92;p16"/>
            <p:cNvPicPr preferRelativeResize="0"/>
            <p:nvPr/>
          </p:nvPicPr>
          <p:blipFill rotWithShape="1">
            <a:blip r:embed="rId6">
              <a:alphaModFix/>
            </a:blip>
            <a:srcRect t="5642"/>
            <a:stretch/>
          </p:blipFill>
          <p:spPr>
            <a:xfrm>
              <a:off x="3344300" y="3522900"/>
              <a:ext cx="1186175" cy="1510950"/>
            </a:xfrm>
            <a:prstGeom prst="rect">
              <a:avLst/>
            </a:prstGeom>
            <a:noFill/>
            <a:ln>
              <a:noFill/>
            </a:ln>
          </p:spPr>
        </p:pic>
      </p:grpSp>
      <p:sp>
        <p:nvSpPr>
          <p:cNvPr id="93" name="Google Shape;93;p16"/>
          <p:cNvSpPr/>
          <p:nvPr/>
        </p:nvSpPr>
        <p:spPr>
          <a:xfrm>
            <a:off x="6494945" y="3535681"/>
            <a:ext cx="2482774" cy="266425"/>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p:nvPr/>
        </p:nvSpPr>
        <p:spPr>
          <a:xfrm>
            <a:off x="7843180" y="3461216"/>
            <a:ext cx="1236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a:t>
            </a:r>
            <a:endParaRPr sz="1600"/>
          </a:p>
        </p:txBody>
      </p:sp>
      <p:sp>
        <p:nvSpPr>
          <p:cNvPr id="95" name="Google Shape;95;p16"/>
          <p:cNvSpPr txBox="1"/>
          <p:nvPr/>
        </p:nvSpPr>
        <p:spPr>
          <a:xfrm>
            <a:off x="6599843" y="3461210"/>
            <a:ext cx="9222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Control </a:t>
            </a:r>
            <a:endParaRPr sz="1600"/>
          </a:p>
        </p:txBody>
      </p:sp>
      <p:pic>
        <p:nvPicPr>
          <p:cNvPr id="96" name="Google Shape;96;p16"/>
          <p:cNvPicPr preferRelativeResize="0"/>
          <p:nvPr/>
        </p:nvPicPr>
        <p:blipFill>
          <a:blip r:embed="rId7">
            <a:alphaModFix/>
          </a:blip>
          <a:stretch>
            <a:fillRect/>
          </a:stretch>
        </p:blipFill>
        <p:spPr>
          <a:xfrm rot="-5400000">
            <a:off x="6471259" y="3841532"/>
            <a:ext cx="1239916" cy="1161063"/>
          </a:xfrm>
          <a:prstGeom prst="rect">
            <a:avLst/>
          </a:prstGeom>
          <a:noFill/>
          <a:ln>
            <a:noFill/>
          </a:ln>
        </p:spPr>
      </p:pic>
      <p:pic>
        <p:nvPicPr>
          <p:cNvPr id="97" name="Google Shape;97;p16"/>
          <p:cNvPicPr preferRelativeResize="0"/>
          <p:nvPr/>
        </p:nvPicPr>
        <p:blipFill>
          <a:blip r:embed="rId8">
            <a:alphaModFix/>
          </a:blip>
          <a:stretch>
            <a:fillRect/>
          </a:stretch>
        </p:blipFill>
        <p:spPr>
          <a:xfrm rot="-5400000">
            <a:off x="7794919" y="3857554"/>
            <a:ext cx="1224926" cy="1128403"/>
          </a:xfrm>
          <a:prstGeom prst="rect">
            <a:avLst/>
          </a:prstGeom>
          <a:noFill/>
          <a:ln>
            <a:noFill/>
          </a:ln>
        </p:spPr>
      </p:pic>
      <p:sp>
        <p:nvSpPr>
          <p:cNvPr id="98" name="Google Shape;98;p16"/>
          <p:cNvSpPr/>
          <p:nvPr/>
        </p:nvSpPr>
        <p:spPr>
          <a:xfrm>
            <a:off x="3289949" y="3541290"/>
            <a:ext cx="2822700" cy="249632"/>
          </a:xfrm>
          <a:prstGeom prst="rect">
            <a:avLst/>
          </a:prstGeom>
          <a:solidFill>
            <a:srgbClr val="FF8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6"/>
          <p:cNvPicPr preferRelativeResize="0"/>
          <p:nvPr/>
        </p:nvPicPr>
        <p:blipFill>
          <a:blip r:embed="rId9">
            <a:alphaModFix/>
          </a:blip>
          <a:stretch>
            <a:fillRect/>
          </a:stretch>
        </p:blipFill>
        <p:spPr>
          <a:xfrm>
            <a:off x="4743432" y="3786643"/>
            <a:ext cx="1369218" cy="1239915"/>
          </a:xfrm>
          <a:prstGeom prst="rect">
            <a:avLst/>
          </a:prstGeom>
          <a:noFill/>
          <a:ln>
            <a:noFill/>
          </a:ln>
        </p:spPr>
      </p:pic>
      <p:pic>
        <p:nvPicPr>
          <p:cNvPr id="100" name="Google Shape;100;p16"/>
          <p:cNvPicPr preferRelativeResize="0"/>
          <p:nvPr/>
        </p:nvPicPr>
        <p:blipFill>
          <a:blip r:embed="rId10">
            <a:alphaModFix/>
          </a:blip>
          <a:stretch>
            <a:fillRect/>
          </a:stretch>
        </p:blipFill>
        <p:spPr>
          <a:xfrm>
            <a:off x="3287701" y="3795858"/>
            <a:ext cx="1284299" cy="1239915"/>
          </a:xfrm>
          <a:prstGeom prst="rect">
            <a:avLst/>
          </a:prstGeom>
          <a:noFill/>
          <a:ln>
            <a:noFill/>
          </a:ln>
        </p:spPr>
      </p:pic>
      <p:sp>
        <p:nvSpPr>
          <p:cNvPr id="101" name="Google Shape;101;p16"/>
          <p:cNvSpPr txBox="1"/>
          <p:nvPr/>
        </p:nvSpPr>
        <p:spPr>
          <a:xfrm>
            <a:off x="4785461" y="3450194"/>
            <a:ext cx="11865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Treatment </a:t>
            </a:r>
            <a:endParaRPr sz="1600" dirty="0"/>
          </a:p>
        </p:txBody>
      </p:sp>
      <p:sp>
        <p:nvSpPr>
          <p:cNvPr id="102" name="Google Shape;102;p16"/>
          <p:cNvSpPr txBox="1"/>
          <p:nvPr/>
        </p:nvSpPr>
        <p:spPr>
          <a:xfrm>
            <a:off x="3404841" y="3461210"/>
            <a:ext cx="9537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Control </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11700" y="16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Units</a:t>
            </a:r>
            <a:endParaRPr/>
          </a:p>
        </p:txBody>
      </p:sp>
      <p:sp>
        <p:nvSpPr>
          <p:cNvPr id="108" name="Google Shape;108;p17"/>
          <p:cNvSpPr txBox="1">
            <a:spLocks noGrp="1"/>
          </p:cNvSpPr>
          <p:nvPr>
            <p:ph type="body" idx="1"/>
          </p:nvPr>
        </p:nvSpPr>
        <p:spPr>
          <a:xfrm>
            <a:off x="938500" y="857725"/>
            <a:ext cx="2759700" cy="121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rPr>
              <a:t>In a perfect world:</a:t>
            </a:r>
            <a:endParaRPr sz="1400">
              <a:solidFill>
                <a:schemeClr val="dk1"/>
              </a:solidFill>
            </a:endParaRPr>
          </a:p>
        </p:txBody>
      </p:sp>
      <p:sp>
        <p:nvSpPr>
          <p:cNvPr id="109" name="Google Shape;109;p17"/>
          <p:cNvSpPr/>
          <p:nvPr/>
        </p:nvSpPr>
        <p:spPr>
          <a:xfrm>
            <a:off x="1030350" y="1227925"/>
            <a:ext cx="2579720" cy="6485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93C47D"/>
                </a:solidFill>
                <a:latin typeface="Arial"/>
              </a:rPr>
              <a:t>Freshies®</a:t>
            </a:r>
          </a:p>
        </p:txBody>
      </p:sp>
      <p:sp>
        <p:nvSpPr>
          <p:cNvPr id="110" name="Google Shape;110;p17"/>
          <p:cNvSpPr txBox="1"/>
          <p:nvPr/>
        </p:nvSpPr>
        <p:spPr>
          <a:xfrm>
            <a:off x="938500" y="1940600"/>
            <a:ext cx="24714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But there is no such metric...</a:t>
            </a:r>
            <a:endParaRPr/>
          </a:p>
        </p:txBody>
      </p:sp>
      <p:pic>
        <p:nvPicPr>
          <p:cNvPr id="111" name="Google Shape;111;p17"/>
          <p:cNvPicPr preferRelativeResize="0"/>
          <p:nvPr/>
        </p:nvPicPr>
        <p:blipFill>
          <a:blip r:embed="rId3">
            <a:alphaModFix/>
          </a:blip>
          <a:stretch>
            <a:fillRect/>
          </a:stretch>
        </p:blipFill>
        <p:spPr>
          <a:xfrm>
            <a:off x="6252575" y="468579"/>
            <a:ext cx="2579725" cy="1434323"/>
          </a:xfrm>
          <a:prstGeom prst="rect">
            <a:avLst/>
          </a:prstGeom>
          <a:noFill/>
          <a:ln>
            <a:noFill/>
          </a:ln>
        </p:spPr>
      </p:pic>
      <p:pic>
        <p:nvPicPr>
          <p:cNvPr id="112" name="Google Shape;112;p17"/>
          <p:cNvPicPr preferRelativeResize="0"/>
          <p:nvPr/>
        </p:nvPicPr>
        <p:blipFill>
          <a:blip r:embed="rId4">
            <a:alphaModFix/>
          </a:blip>
          <a:stretch>
            <a:fillRect/>
          </a:stretch>
        </p:blipFill>
        <p:spPr>
          <a:xfrm>
            <a:off x="6252575" y="1968351"/>
            <a:ext cx="1212900" cy="1212900"/>
          </a:xfrm>
          <a:prstGeom prst="rect">
            <a:avLst/>
          </a:prstGeom>
          <a:noFill/>
          <a:ln>
            <a:noFill/>
          </a:ln>
        </p:spPr>
      </p:pic>
      <p:pic>
        <p:nvPicPr>
          <p:cNvPr id="113" name="Google Shape;113;p17"/>
          <p:cNvPicPr preferRelativeResize="0"/>
          <p:nvPr/>
        </p:nvPicPr>
        <p:blipFill>
          <a:blip r:embed="rId5">
            <a:alphaModFix/>
          </a:blip>
          <a:stretch>
            <a:fillRect/>
          </a:stretch>
        </p:blipFill>
        <p:spPr>
          <a:xfrm>
            <a:off x="6252575" y="3246700"/>
            <a:ext cx="1212900" cy="1212900"/>
          </a:xfrm>
          <a:prstGeom prst="rect">
            <a:avLst/>
          </a:prstGeom>
          <a:noFill/>
          <a:ln>
            <a:noFill/>
          </a:ln>
        </p:spPr>
      </p:pic>
      <p:pic>
        <p:nvPicPr>
          <p:cNvPr id="114" name="Google Shape;114;p17"/>
          <p:cNvPicPr preferRelativeResize="0"/>
          <p:nvPr/>
        </p:nvPicPr>
        <p:blipFill>
          <a:blip r:embed="rId6">
            <a:alphaModFix/>
          </a:blip>
          <a:stretch>
            <a:fillRect/>
          </a:stretch>
        </p:blipFill>
        <p:spPr>
          <a:xfrm>
            <a:off x="7619401" y="3374050"/>
            <a:ext cx="1212900" cy="1085541"/>
          </a:xfrm>
          <a:prstGeom prst="rect">
            <a:avLst/>
          </a:prstGeom>
          <a:noFill/>
          <a:ln>
            <a:noFill/>
          </a:ln>
        </p:spPr>
      </p:pic>
      <p:pic>
        <p:nvPicPr>
          <p:cNvPr id="115" name="Google Shape;115;p17"/>
          <p:cNvPicPr preferRelativeResize="0"/>
          <p:nvPr/>
        </p:nvPicPr>
        <p:blipFill>
          <a:blip r:embed="rId7">
            <a:alphaModFix/>
          </a:blip>
          <a:stretch>
            <a:fillRect/>
          </a:stretch>
        </p:blipFill>
        <p:spPr>
          <a:xfrm>
            <a:off x="7619400" y="1968348"/>
            <a:ext cx="1212899" cy="1212899"/>
          </a:xfrm>
          <a:prstGeom prst="rect">
            <a:avLst/>
          </a:prstGeom>
          <a:noFill/>
          <a:ln>
            <a:noFill/>
          </a:ln>
        </p:spPr>
      </p:pic>
      <p:sp>
        <p:nvSpPr>
          <p:cNvPr id="116" name="Google Shape;116;p17"/>
          <p:cNvSpPr txBox="1"/>
          <p:nvPr/>
        </p:nvSpPr>
        <p:spPr>
          <a:xfrm>
            <a:off x="423650" y="2436050"/>
            <a:ext cx="5022300" cy="25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Operationalizing ‘Freshness’: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Brown spots are common indicators of breakdown =&gt;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i="1"/>
              <a:t>Even minor changes in external appearance can reduce consumers' sensory and hedonic expectations and encourage rejection (Hooge et al., 2017)</a:t>
            </a:r>
            <a:r>
              <a:rPr lang="en"/>
              <a: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First attempt, browness/day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Settled on detecting a significant change in hue.</a:t>
            </a:r>
            <a:endParaRPr/>
          </a:p>
        </p:txBody>
      </p:sp>
      <p:sp>
        <p:nvSpPr>
          <p:cNvPr id="117" name="Google Shape;117;p17"/>
          <p:cNvSpPr txBox="1"/>
          <p:nvPr/>
        </p:nvSpPr>
        <p:spPr>
          <a:xfrm>
            <a:off x="6252575" y="4459600"/>
            <a:ext cx="2669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From</a:t>
            </a:r>
            <a:r>
              <a:rPr lang="en" sz="1000"/>
              <a:t>: </a:t>
            </a:r>
            <a:r>
              <a:rPr lang="en" sz="1000" u="sng">
                <a:solidFill>
                  <a:schemeClr val="hlink"/>
                </a:solidFill>
                <a:hlinkClick r:id="rId8"/>
              </a:rPr>
              <a:t>https://extension.umaine.edu/fruit/harvest-and-storage-of-tree-fruits/storage-disorders/</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Randomization</a:t>
            </a:r>
            <a:endParaRPr/>
          </a:p>
        </p:txBody>
      </p:sp>
      <p:pic>
        <p:nvPicPr>
          <p:cNvPr id="123" name="Google Shape;123;p18"/>
          <p:cNvPicPr preferRelativeResize="0"/>
          <p:nvPr/>
        </p:nvPicPr>
        <p:blipFill>
          <a:blip r:embed="rId3">
            <a:alphaModFix/>
          </a:blip>
          <a:stretch>
            <a:fillRect/>
          </a:stretch>
        </p:blipFill>
        <p:spPr>
          <a:xfrm>
            <a:off x="416950" y="1244050"/>
            <a:ext cx="2243699" cy="1345351"/>
          </a:xfrm>
          <a:prstGeom prst="rect">
            <a:avLst/>
          </a:prstGeom>
          <a:noFill/>
          <a:ln>
            <a:noFill/>
          </a:ln>
        </p:spPr>
      </p:pic>
      <p:sp>
        <p:nvSpPr>
          <p:cNvPr id="124" name="Google Shape;124;p18"/>
          <p:cNvSpPr/>
          <p:nvPr/>
        </p:nvSpPr>
        <p:spPr>
          <a:xfrm>
            <a:off x="2866425" y="1660813"/>
            <a:ext cx="909000" cy="51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078523" y="1612975"/>
            <a:ext cx="673900" cy="60752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CE5CD"/>
                </a:solidFill>
                <a:latin typeface="Arial"/>
              </a:rPr>
              <a:t>ID</a:t>
            </a:r>
          </a:p>
        </p:txBody>
      </p:sp>
      <p:sp>
        <p:nvSpPr>
          <p:cNvPr id="126" name="Google Shape;126;p18"/>
          <p:cNvSpPr/>
          <p:nvPr/>
        </p:nvSpPr>
        <p:spPr>
          <a:xfrm>
            <a:off x="5140675" y="1660825"/>
            <a:ext cx="909000" cy="51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8"/>
          <p:cNvPicPr preferRelativeResize="0"/>
          <p:nvPr/>
        </p:nvPicPr>
        <p:blipFill>
          <a:blip r:embed="rId4">
            <a:alphaModFix/>
          </a:blip>
          <a:stretch>
            <a:fillRect/>
          </a:stretch>
        </p:blipFill>
        <p:spPr>
          <a:xfrm>
            <a:off x="6170300" y="1128838"/>
            <a:ext cx="2556751" cy="1575787"/>
          </a:xfrm>
          <a:prstGeom prst="rect">
            <a:avLst/>
          </a:prstGeom>
          <a:noFill/>
          <a:ln>
            <a:noFill/>
          </a:ln>
        </p:spPr>
      </p:pic>
      <p:sp>
        <p:nvSpPr>
          <p:cNvPr id="128" name="Google Shape;128;p18"/>
          <p:cNvSpPr txBox="1"/>
          <p:nvPr/>
        </p:nvSpPr>
        <p:spPr>
          <a:xfrm>
            <a:off x="2460075" y="3442225"/>
            <a:ext cx="3910800" cy="12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t>No indication from covariate (weight) that randomization was biased.</a:t>
            </a:r>
            <a:endParaRPr sz="1700"/>
          </a:p>
        </p:txBody>
      </p:sp>
      <p:pic>
        <p:nvPicPr>
          <p:cNvPr id="129" name="Google Shape;129;p18"/>
          <p:cNvPicPr preferRelativeResize="0"/>
          <p:nvPr/>
        </p:nvPicPr>
        <p:blipFill>
          <a:blip r:embed="rId5">
            <a:alphaModFix/>
          </a:blip>
          <a:stretch>
            <a:fillRect/>
          </a:stretch>
        </p:blipFill>
        <p:spPr>
          <a:xfrm>
            <a:off x="7240251" y="671825"/>
            <a:ext cx="519000" cy="38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10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 Document</a:t>
            </a:r>
            <a:endParaRPr/>
          </a:p>
        </p:txBody>
      </p:sp>
      <p:sp>
        <p:nvSpPr>
          <p:cNvPr id="135" name="Google Shape;135;p19"/>
          <p:cNvSpPr/>
          <p:nvPr/>
        </p:nvSpPr>
        <p:spPr>
          <a:xfrm>
            <a:off x="997092" y="1467687"/>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B</a:t>
            </a:r>
            <a:endParaRPr sz="800"/>
          </a:p>
          <a:p>
            <a:pPr marL="0" lvl="0" indent="0" algn="ctr" rtl="0">
              <a:spcBef>
                <a:spcPts val="0"/>
              </a:spcBef>
              <a:spcAft>
                <a:spcPts val="0"/>
              </a:spcAft>
              <a:buNone/>
            </a:pPr>
            <a:r>
              <a:rPr lang="en" sz="800"/>
              <a:t>N=12</a:t>
            </a:r>
            <a:endParaRPr sz="800"/>
          </a:p>
        </p:txBody>
      </p:sp>
      <p:sp>
        <p:nvSpPr>
          <p:cNvPr id="136" name="Google Shape;136;p19"/>
          <p:cNvSpPr/>
          <p:nvPr/>
        </p:nvSpPr>
        <p:spPr>
          <a:xfrm>
            <a:off x="997092" y="2026088"/>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37" name="Google Shape;137;p19"/>
          <p:cNvSpPr/>
          <p:nvPr/>
        </p:nvSpPr>
        <p:spPr>
          <a:xfrm>
            <a:off x="140529" y="272816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38" name="Google Shape;138;p19"/>
          <p:cNvSpPr/>
          <p:nvPr/>
        </p:nvSpPr>
        <p:spPr>
          <a:xfrm>
            <a:off x="1781779" y="272813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39" name="Google Shape;139;p19"/>
          <p:cNvSpPr/>
          <p:nvPr/>
        </p:nvSpPr>
        <p:spPr>
          <a:xfrm>
            <a:off x="120750" y="3286619"/>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40" name="Google Shape;140;p19"/>
          <p:cNvSpPr/>
          <p:nvPr/>
        </p:nvSpPr>
        <p:spPr>
          <a:xfrm>
            <a:off x="1781779" y="3313772"/>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41" name="Google Shape;141;p19"/>
          <p:cNvCxnSpPr>
            <a:stCxn id="135" idx="2"/>
            <a:endCxn id="136" idx="0"/>
          </p:cNvCxnSpPr>
          <p:nvPr/>
        </p:nvCxnSpPr>
        <p:spPr>
          <a:xfrm rot="-5400000" flipH="1">
            <a:off x="1503642" y="1931187"/>
            <a:ext cx="189000" cy="600"/>
          </a:xfrm>
          <a:prstGeom prst="bentConnector3">
            <a:avLst>
              <a:gd name="adj1" fmla="val 50005"/>
            </a:avLst>
          </a:prstGeom>
          <a:noFill/>
          <a:ln w="9525" cap="flat" cmpd="sng">
            <a:solidFill>
              <a:schemeClr val="dk2"/>
            </a:solidFill>
            <a:prstDash val="solid"/>
            <a:round/>
            <a:headEnd type="none" w="med" len="med"/>
            <a:tailEnd type="stealth" w="med" len="med"/>
          </a:ln>
        </p:spPr>
      </p:cxnSp>
      <p:cxnSp>
        <p:nvCxnSpPr>
          <p:cNvPr id="142" name="Google Shape;142;p19"/>
          <p:cNvCxnSpPr>
            <a:stCxn id="136" idx="2"/>
            <a:endCxn id="137" idx="0"/>
          </p:cNvCxnSpPr>
          <p:nvPr/>
        </p:nvCxnSpPr>
        <p:spPr>
          <a:xfrm rot="5400000">
            <a:off x="1003242" y="2133488"/>
            <a:ext cx="332700" cy="856500"/>
          </a:xfrm>
          <a:prstGeom prst="bentConnector3">
            <a:avLst>
              <a:gd name="adj1" fmla="val 49992"/>
            </a:avLst>
          </a:prstGeom>
          <a:noFill/>
          <a:ln w="9525" cap="flat" cmpd="sng">
            <a:solidFill>
              <a:schemeClr val="dk2"/>
            </a:solidFill>
            <a:prstDash val="solid"/>
            <a:round/>
            <a:headEnd type="none" w="med" len="med"/>
            <a:tailEnd type="stealth" w="med" len="med"/>
          </a:ln>
        </p:spPr>
      </p:cxnSp>
      <p:cxnSp>
        <p:nvCxnSpPr>
          <p:cNvPr id="143" name="Google Shape;143;p19"/>
          <p:cNvCxnSpPr>
            <a:stCxn id="136" idx="2"/>
            <a:endCxn id="138" idx="0"/>
          </p:cNvCxnSpPr>
          <p:nvPr/>
        </p:nvCxnSpPr>
        <p:spPr>
          <a:xfrm rot="-5400000" flipH="1">
            <a:off x="1823892" y="2169338"/>
            <a:ext cx="332700" cy="784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144" name="Google Shape;144;p19"/>
          <p:cNvCxnSpPr>
            <a:stCxn id="137" idx="2"/>
            <a:endCxn id="139" idx="0"/>
          </p:cNvCxnSpPr>
          <p:nvPr/>
        </p:nvCxnSpPr>
        <p:spPr>
          <a:xfrm rot="-5400000" flipH="1">
            <a:off x="646929" y="3191815"/>
            <a:ext cx="189300" cy="600"/>
          </a:xfrm>
          <a:prstGeom prst="bentConnector3">
            <a:avLst>
              <a:gd name="adj1" fmla="val 50019"/>
            </a:avLst>
          </a:prstGeom>
          <a:noFill/>
          <a:ln w="9525" cap="flat" cmpd="sng">
            <a:solidFill>
              <a:schemeClr val="dk2"/>
            </a:solidFill>
            <a:prstDash val="solid"/>
            <a:round/>
            <a:headEnd type="none" w="med" len="med"/>
            <a:tailEnd type="stealth" w="med" len="med"/>
          </a:ln>
        </p:spPr>
      </p:cxnSp>
      <p:cxnSp>
        <p:nvCxnSpPr>
          <p:cNvPr id="145" name="Google Shape;145;p19"/>
          <p:cNvCxnSpPr>
            <a:stCxn id="138" idx="2"/>
            <a:endCxn id="140" idx="0"/>
          </p:cNvCxnSpPr>
          <p:nvPr/>
        </p:nvCxnSpPr>
        <p:spPr>
          <a:xfrm rot="-5400000" flipH="1">
            <a:off x="2274679" y="3205280"/>
            <a:ext cx="216300" cy="600"/>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146" name="Google Shape;146;p19"/>
          <p:cNvSpPr/>
          <p:nvPr/>
        </p:nvSpPr>
        <p:spPr>
          <a:xfrm>
            <a:off x="4017054" y="1481312"/>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N</a:t>
            </a:r>
            <a:endParaRPr sz="800"/>
          </a:p>
          <a:p>
            <a:pPr marL="0" lvl="0" indent="0" algn="ctr" rtl="0">
              <a:spcBef>
                <a:spcPts val="0"/>
              </a:spcBef>
              <a:spcAft>
                <a:spcPts val="0"/>
              </a:spcAft>
              <a:buNone/>
            </a:pPr>
            <a:r>
              <a:rPr lang="en" sz="800"/>
              <a:t>N=12</a:t>
            </a:r>
            <a:endParaRPr sz="800"/>
          </a:p>
        </p:txBody>
      </p:sp>
      <p:sp>
        <p:nvSpPr>
          <p:cNvPr id="147" name="Google Shape;147;p19"/>
          <p:cNvSpPr/>
          <p:nvPr/>
        </p:nvSpPr>
        <p:spPr>
          <a:xfrm>
            <a:off x="4017054" y="2039713"/>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48" name="Google Shape;148;p19"/>
          <p:cNvSpPr/>
          <p:nvPr/>
        </p:nvSpPr>
        <p:spPr>
          <a:xfrm>
            <a:off x="3160491" y="274179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49" name="Google Shape;149;p19"/>
          <p:cNvSpPr/>
          <p:nvPr/>
        </p:nvSpPr>
        <p:spPr>
          <a:xfrm>
            <a:off x="4801742" y="274175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50" name="Google Shape;150;p19"/>
          <p:cNvSpPr/>
          <p:nvPr/>
        </p:nvSpPr>
        <p:spPr>
          <a:xfrm>
            <a:off x="3140713" y="3300244"/>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51" name="Google Shape;151;p19"/>
          <p:cNvSpPr/>
          <p:nvPr/>
        </p:nvSpPr>
        <p:spPr>
          <a:xfrm>
            <a:off x="4801742" y="3327397"/>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52" name="Google Shape;152;p19"/>
          <p:cNvCxnSpPr>
            <a:stCxn id="146" idx="2"/>
            <a:endCxn id="147" idx="0"/>
          </p:cNvCxnSpPr>
          <p:nvPr/>
        </p:nvCxnSpPr>
        <p:spPr>
          <a:xfrm rot="-5400000" flipH="1">
            <a:off x="4523604" y="1944812"/>
            <a:ext cx="189000" cy="600"/>
          </a:xfrm>
          <a:prstGeom prst="bentConnector3">
            <a:avLst>
              <a:gd name="adj1" fmla="val 50027"/>
            </a:avLst>
          </a:prstGeom>
          <a:noFill/>
          <a:ln w="9525" cap="flat" cmpd="sng">
            <a:solidFill>
              <a:schemeClr val="dk2"/>
            </a:solidFill>
            <a:prstDash val="solid"/>
            <a:round/>
            <a:headEnd type="none" w="med" len="med"/>
            <a:tailEnd type="stealth" w="med" len="med"/>
          </a:ln>
        </p:spPr>
      </p:cxnSp>
      <p:cxnSp>
        <p:nvCxnSpPr>
          <p:cNvPr id="153" name="Google Shape;153;p19"/>
          <p:cNvCxnSpPr>
            <a:stCxn id="147" idx="2"/>
            <a:endCxn id="148" idx="0"/>
          </p:cNvCxnSpPr>
          <p:nvPr/>
        </p:nvCxnSpPr>
        <p:spPr>
          <a:xfrm rot="5400000">
            <a:off x="4023204" y="2147113"/>
            <a:ext cx="332700" cy="856500"/>
          </a:xfrm>
          <a:prstGeom prst="bentConnector3">
            <a:avLst>
              <a:gd name="adj1" fmla="val 50012"/>
            </a:avLst>
          </a:prstGeom>
          <a:noFill/>
          <a:ln w="9525" cap="flat" cmpd="sng">
            <a:solidFill>
              <a:schemeClr val="dk2"/>
            </a:solidFill>
            <a:prstDash val="solid"/>
            <a:round/>
            <a:headEnd type="none" w="med" len="med"/>
            <a:tailEnd type="stealth" w="med" len="med"/>
          </a:ln>
        </p:spPr>
      </p:cxnSp>
      <p:cxnSp>
        <p:nvCxnSpPr>
          <p:cNvPr id="154" name="Google Shape;154;p19"/>
          <p:cNvCxnSpPr>
            <a:stCxn id="147" idx="2"/>
            <a:endCxn id="149" idx="0"/>
          </p:cNvCxnSpPr>
          <p:nvPr/>
        </p:nvCxnSpPr>
        <p:spPr>
          <a:xfrm rot="-5400000" flipH="1">
            <a:off x="4843854" y="2182963"/>
            <a:ext cx="332700" cy="784800"/>
          </a:xfrm>
          <a:prstGeom prst="bentConnector3">
            <a:avLst>
              <a:gd name="adj1" fmla="val 50006"/>
            </a:avLst>
          </a:prstGeom>
          <a:noFill/>
          <a:ln w="9525" cap="flat" cmpd="sng">
            <a:solidFill>
              <a:schemeClr val="dk2"/>
            </a:solidFill>
            <a:prstDash val="solid"/>
            <a:round/>
            <a:headEnd type="none" w="med" len="med"/>
            <a:tailEnd type="stealth" w="med" len="med"/>
          </a:ln>
        </p:spPr>
      </p:cxnSp>
      <p:cxnSp>
        <p:nvCxnSpPr>
          <p:cNvPr id="155" name="Google Shape;155;p19"/>
          <p:cNvCxnSpPr>
            <a:stCxn id="148" idx="2"/>
            <a:endCxn id="150" idx="0"/>
          </p:cNvCxnSpPr>
          <p:nvPr/>
        </p:nvCxnSpPr>
        <p:spPr>
          <a:xfrm rot="-5400000" flipH="1">
            <a:off x="3666891" y="3205440"/>
            <a:ext cx="189300" cy="600"/>
          </a:xfrm>
          <a:prstGeom prst="bentConnector3">
            <a:avLst>
              <a:gd name="adj1" fmla="val 49961"/>
            </a:avLst>
          </a:prstGeom>
          <a:noFill/>
          <a:ln w="9525" cap="flat" cmpd="sng">
            <a:solidFill>
              <a:schemeClr val="dk2"/>
            </a:solidFill>
            <a:prstDash val="solid"/>
            <a:round/>
            <a:headEnd type="none" w="med" len="med"/>
            <a:tailEnd type="stealth" w="med" len="med"/>
          </a:ln>
        </p:spPr>
      </p:cxnSp>
      <p:cxnSp>
        <p:nvCxnSpPr>
          <p:cNvPr id="156" name="Google Shape;156;p19"/>
          <p:cNvCxnSpPr>
            <a:stCxn id="149" idx="2"/>
            <a:endCxn id="151" idx="0"/>
          </p:cNvCxnSpPr>
          <p:nvPr/>
        </p:nvCxnSpPr>
        <p:spPr>
          <a:xfrm rot="-5400000" flipH="1">
            <a:off x="5294642" y="3218905"/>
            <a:ext cx="216300" cy="600"/>
          </a:xfrm>
          <a:prstGeom prst="bentConnector3">
            <a:avLst>
              <a:gd name="adj1" fmla="val 50010"/>
            </a:avLst>
          </a:prstGeom>
          <a:noFill/>
          <a:ln w="9525" cap="flat" cmpd="sng">
            <a:solidFill>
              <a:schemeClr val="dk2"/>
            </a:solidFill>
            <a:prstDash val="solid"/>
            <a:round/>
            <a:headEnd type="none" w="med" len="med"/>
            <a:tailEnd type="stealth" w="med" len="med"/>
          </a:ln>
        </p:spPr>
      </p:cxnSp>
      <p:sp>
        <p:nvSpPr>
          <p:cNvPr id="157" name="Google Shape;157;p19"/>
          <p:cNvSpPr/>
          <p:nvPr/>
        </p:nvSpPr>
        <p:spPr>
          <a:xfrm>
            <a:off x="7037042" y="1454062"/>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J</a:t>
            </a:r>
            <a:endParaRPr sz="800"/>
          </a:p>
          <a:p>
            <a:pPr marL="0" lvl="0" indent="0" algn="ctr" rtl="0">
              <a:spcBef>
                <a:spcPts val="0"/>
              </a:spcBef>
              <a:spcAft>
                <a:spcPts val="0"/>
              </a:spcAft>
              <a:buNone/>
            </a:pPr>
            <a:r>
              <a:rPr lang="en" sz="800"/>
              <a:t>N=12</a:t>
            </a:r>
            <a:endParaRPr sz="800"/>
          </a:p>
        </p:txBody>
      </p:sp>
      <p:sp>
        <p:nvSpPr>
          <p:cNvPr id="158" name="Google Shape;158;p19"/>
          <p:cNvSpPr/>
          <p:nvPr/>
        </p:nvSpPr>
        <p:spPr>
          <a:xfrm>
            <a:off x="7037042" y="2012463"/>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59" name="Google Shape;159;p19"/>
          <p:cNvSpPr/>
          <p:nvPr/>
        </p:nvSpPr>
        <p:spPr>
          <a:xfrm>
            <a:off x="6180479" y="271454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60" name="Google Shape;160;p19"/>
          <p:cNvSpPr/>
          <p:nvPr/>
        </p:nvSpPr>
        <p:spPr>
          <a:xfrm>
            <a:off x="7821729" y="271450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61" name="Google Shape;161;p19"/>
          <p:cNvSpPr/>
          <p:nvPr/>
        </p:nvSpPr>
        <p:spPr>
          <a:xfrm>
            <a:off x="6160650" y="3327394"/>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62" name="Google Shape;162;p19"/>
          <p:cNvSpPr/>
          <p:nvPr/>
        </p:nvSpPr>
        <p:spPr>
          <a:xfrm>
            <a:off x="7821729" y="3300147"/>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63" name="Google Shape;163;p19"/>
          <p:cNvCxnSpPr>
            <a:stCxn id="157" idx="2"/>
            <a:endCxn id="158" idx="0"/>
          </p:cNvCxnSpPr>
          <p:nvPr/>
        </p:nvCxnSpPr>
        <p:spPr>
          <a:xfrm rot="-5400000" flipH="1">
            <a:off x="7543592" y="1917562"/>
            <a:ext cx="189000" cy="600"/>
          </a:xfrm>
          <a:prstGeom prst="bentConnector3">
            <a:avLst>
              <a:gd name="adj1" fmla="val 50027"/>
            </a:avLst>
          </a:prstGeom>
          <a:noFill/>
          <a:ln w="9525" cap="flat" cmpd="sng">
            <a:solidFill>
              <a:schemeClr val="dk2"/>
            </a:solidFill>
            <a:prstDash val="solid"/>
            <a:round/>
            <a:headEnd type="none" w="med" len="med"/>
            <a:tailEnd type="stealth" w="med" len="med"/>
          </a:ln>
        </p:spPr>
      </p:cxnSp>
      <p:cxnSp>
        <p:nvCxnSpPr>
          <p:cNvPr id="164" name="Google Shape;164;p19"/>
          <p:cNvCxnSpPr>
            <a:stCxn id="158" idx="2"/>
            <a:endCxn id="159" idx="0"/>
          </p:cNvCxnSpPr>
          <p:nvPr/>
        </p:nvCxnSpPr>
        <p:spPr>
          <a:xfrm rot="5400000">
            <a:off x="7043192" y="2119863"/>
            <a:ext cx="332700" cy="856500"/>
          </a:xfrm>
          <a:prstGeom prst="bentConnector3">
            <a:avLst>
              <a:gd name="adj1" fmla="val 50012"/>
            </a:avLst>
          </a:prstGeom>
          <a:noFill/>
          <a:ln w="9525" cap="flat" cmpd="sng">
            <a:solidFill>
              <a:schemeClr val="dk2"/>
            </a:solidFill>
            <a:prstDash val="solid"/>
            <a:round/>
            <a:headEnd type="none" w="med" len="med"/>
            <a:tailEnd type="stealth" w="med" len="med"/>
          </a:ln>
        </p:spPr>
      </p:cxnSp>
      <p:cxnSp>
        <p:nvCxnSpPr>
          <p:cNvPr id="165" name="Google Shape;165;p19"/>
          <p:cNvCxnSpPr>
            <a:stCxn id="158" idx="2"/>
            <a:endCxn id="160" idx="0"/>
          </p:cNvCxnSpPr>
          <p:nvPr/>
        </p:nvCxnSpPr>
        <p:spPr>
          <a:xfrm rot="-5400000" flipH="1">
            <a:off x="7863842" y="2155713"/>
            <a:ext cx="332700" cy="784800"/>
          </a:xfrm>
          <a:prstGeom prst="bentConnector3">
            <a:avLst>
              <a:gd name="adj1" fmla="val 50006"/>
            </a:avLst>
          </a:prstGeom>
          <a:noFill/>
          <a:ln w="9525" cap="flat" cmpd="sng">
            <a:solidFill>
              <a:schemeClr val="dk2"/>
            </a:solidFill>
            <a:prstDash val="solid"/>
            <a:round/>
            <a:headEnd type="none" w="med" len="med"/>
            <a:tailEnd type="stealth" w="med" len="med"/>
          </a:ln>
        </p:spPr>
      </p:cxnSp>
      <p:cxnSp>
        <p:nvCxnSpPr>
          <p:cNvPr id="166" name="Google Shape;166;p19"/>
          <p:cNvCxnSpPr>
            <a:stCxn id="159" idx="2"/>
            <a:endCxn id="161" idx="0"/>
          </p:cNvCxnSpPr>
          <p:nvPr/>
        </p:nvCxnSpPr>
        <p:spPr>
          <a:xfrm rot="-5400000" flipH="1">
            <a:off x="6659729" y="3205340"/>
            <a:ext cx="243600" cy="600"/>
          </a:xfrm>
          <a:prstGeom prst="bentConnector3">
            <a:avLst>
              <a:gd name="adj1" fmla="val 49990"/>
            </a:avLst>
          </a:prstGeom>
          <a:noFill/>
          <a:ln w="9525" cap="flat" cmpd="sng">
            <a:solidFill>
              <a:schemeClr val="dk2"/>
            </a:solidFill>
            <a:prstDash val="solid"/>
            <a:round/>
            <a:headEnd type="none" w="med" len="med"/>
            <a:tailEnd type="stealth" w="med" len="med"/>
          </a:ln>
        </p:spPr>
      </p:cxnSp>
      <p:cxnSp>
        <p:nvCxnSpPr>
          <p:cNvPr id="167" name="Google Shape;167;p19"/>
          <p:cNvCxnSpPr>
            <a:stCxn id="160" idx="2"/>
            <a:endCxn id="162" idx="0"/>
          </p:cNvCxnSpPr>
          <p:nvPr/>
        </p:nvCxnSpPr>
        <p:spPr>
          <a:xfrm rot="-5400000" flipH="1">
            <a:off x="8314629" y="3191655"/>
            <a:ext cx="216300" cy="600"/>
          </a:xfrm>
          <a:prstGeom prst="bentConnector3">
            <a:avLst>
              <a:gd name="adj1" fmla="val 50010"/>
            </a:avLst>
          </a:prstGeom>
          <a:noFill/>
          <a:ln w="9525" cap="flat" cmpd="sng">
            <a:solidFill>
              <a:schemeClr val="dk2"/>
            </a:solidFill>
            <a:prstDash val="solid"/>
            <a:round/>
            <a:headEnd type="none" w="med" len="med"/>
            <a:tailEnd type="stealth" w="med" len="med"/>
          </a:ln>
        </p:spPr>
      </p:cxnSp>
      <p:sp>
        <p:nvSpPr>
          <p:cNvPr id="168" name="Google Shape;168;p19"/>
          <p:cNvSpPr/>
          <p:nvPr/>
        </p:nvSpPr>
        <p:spPr>
          <a:xfrm>
            <a:off x="4017354" y="146587"/>
            <a:ext cx="1201500" cy="369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Subjects from Costco</a:t>
            </a:r>
            <a:endParaRPr sz="800"/>
          </a:p>
          <a:p>
            <a:pPr marL="0" lvl="0" indent="0" algn="ctr" rtl="0">
              <a:spcBef>
                <a:spcPts val="0"/>
              </a:spcBef>
              <a:spcAft>
                <a:spcPts val="0"/>
              </a:spcAft>
              <a:buNone/>
            </a:pPr>
            <a:r>
              <a:rPr lang="en" sz="800"/>
              <a:t>N=36</a:t>
            </a:r>
            <a:endParaRPr sz="800"/>
          </a:p>
        </p:txBody>
      </p:sp>
      <p:cxnSp>
        <p:nvCxnSpPr>
          <p:cNvPr id="169" name="Google Shape;169;p19"/>
          <p:cNvCxnSpPr>
            <a:stCxn id="168" idx="2"/>
            <a:endCxn id="146" idx="0"/>
          </p:cNvCxnSpPr>
          <p:nvPr/>
        </p:nvCxnSpPr>
        <p:spPr>
          <a:xfrm rot="-5400000" flipH="1">
            <a:off x="4135704" y="998287"/>
            <a:ext cx="965400" cy="600"/>
          </a:xfrm>
          <a:prstGeom prst="bentConnector3">
            <a:avLst>
              <a:gd name="adj1" fmla="val 50001"/>
            </a:avLst>
          </a:prstGeom>
          <a:noFill/>
          <a:ln w="9525" cap="flat" cmpd="sng">
            <a:solidFill>
              <a:schemeClr val="dk2"/>
            </a:solidFill>
            <a:prstDash val="solid"/>
            <a:round/>
            <a:headEnd type="none" w="med" len="med"/>
            <a:tailEnd type="stealth" w="med" len="med"/>
          </a:ln>
        </p:spPr>
      </p:cxnSp>
      <p:cxnSp>
        <p:nvCxnSpPr>
          <p:cNvPr id="170" name="Google Shape;170;p19"/>
          <p:cNvCxnSpPr>
            <a:stCxn id="168" idx="2"/>
            <a:endCxn id="135" idx="0"/>
          </p:cNvCxnSpPr>
          <p:nvPr/>
        </p:nvCxnSpPr>
        <p:spPr>
          <a:xfrm rot="5400000">
            <a:off x="2631954" y="-518363"/>
            <a:ext cx="951900" cy="3020400"/>
          </a:xfrm>
          <a:prstGeom prst="bentConnector3">
            <a:avLst>
              <a:gd name="adj1" fmla="val 49995"/>
            </a:avLst>
          </a:prstGeom>
          <a:noFill/>
          <a:ln w="9525" cap="flat" cmpd="sng">
            <a:solidFill>
              <a:schemeClr val="dk2"/>
            </a:solidFill>
            <a:prstDash val="solid"/>
            <a:round/>
            <a:headEnd type="none" w="med" len="med"/>
            <a:tailEnd type="stealth" w="med" len="med"/>
          </a:ln>
        </p:spPr>
      </p:cxnSp>
      <p:cxnSp>
        <p:nvCxnSpPr>
          <p:cNvPr id="171" name="Google Shape;171;p19"/>
          <p:cNvCxnSpPr>
            <a:stCxn id="168" idx="2"/>
            <a:endCxn id="157" idx="0"/>
          </p:cNvCxnSpPr>
          <p:nvPr/>
        </p:nvCxnSpPr>
        <p:spPr>
          <a:xfrm rot="-5400000" flipH="1">
            <a:off x="5658954" y="-524963"/>
            <a:ext cx="938100" cy="3019800"/>
          </a:xfrm>
          <a:prstGeom prst="bentConnector3">
            <a:avLst>
              <a:gd name="adj1" fmla="val 50004"/>
            </a:avLst>
          </a:prstGeom>
          <a:noFill/>
          <a:ln w="9525" cap="flat" cmpd="sng">
            <a:solidFill>
              <a:schemeClr val="dk2"/>
            </a:solidFill>
            <a:prstDash val="solid"/>
            <a:round/>
            <a:headEnd type="none" w="med" len="med"/>
            <a:tailEnd type="stealth" w="med" len="med"/>
          </a:ln>
        </p:spPr>
      </p:cxnSp>
      <p:pic>
        <p:nvPicPr>
          <p:cNvPr id="172" name="Google Shape;172;p19"/>
          <p:cNvPicPr preferRelativeResize="0"/>
          <p:nvPr/>
        </p:nvPicPr>
        <p:blipFill>
          <a:blip r:embed="rId3">
            <a:alphaModFix/>
          </a:blip>
          <a:stretch>
            <a:fillRect/>
          </a:stretch>
        </p:blipFill>
        <p:spPr>
          <a:xfrm>
            <a:off x="4082012" y="4064722"/>
            <a:ext cx="1071576" cy="876425"/>
          </a:xfrm>
          <a:prstGeom prst="rect">
            <a:avLst/>
          </a:prstGeom>
          <a:noFill/>
          <a:ln>
            <a:noFill/>
          </a:ln>
        </p:spPr>
      </p:pic>
      <p:cxnSp>
        <p:nvCxnSpPr>
          <p:cNvPr id="173" name="Google Shape;173;p19"/>
          <p:cNvCxnSpPr>
            <a:stCxn id="139" idx="2"/>
            <a:endCxn id="172" idx="1"/>
          </p:cNvCxnSpPr>
          <p:nvPr/>
        </p:nvCxnSpPr>
        <p:spPr>
          <a:xfrm rot="-5400000" flipH="1">
            <a:off x="1988250" y="2408969"/>
            <a:ext cx="846900" cy="3340800"/>
          </a:xfrm>
          <a:prstGeom prst="bentConnector2">
            <a:avLst/>
          </a:prstGeom>
          <a:noFill/>
          <a:ln w="9525" cap="flat" cmpd="sng">
            <a:solidFill>
              <a:schemeClr val="dk2"/>
            </a:solidFill>
            <a:prstDash val="solid"/>
            <a:round/>
            <a:headEnd type="none" w="med" len="med"/>
            <a:tailEnd type="stealth" w="med" len="med"/>
          </a:ln>
        </p:spPr>
      </p:cxnSp>
      <p:cxnSp>
        <p:nvCxnSpPr>
          <p:cNvPr id="174" name="Google Shape;174;p19"/>
          <p:cNvCxnSpPr>
            <a:endCxn id="172" idx="1"/>
          </p:cNvCxnSpPr>
          <p:nvPr/>
        </p:nvCxnSpPr>
        <p:spPr>
          <a:xfrm>
            <a:off x="2382512" y="3683035"/>
            <a:ext cx="1699500" cy="819900"/>
          </a:xfrm>
          <a:prstGeom prst="bentConnector3">
            <a:avLst>
              <a:gd name="adj1" fmla="val 35"/>
            </a:avLst>
          </a:prstGeom>
          <a:noFill/>
          <a:ln w="9525" cap="flat" cmpd="sng">
            <a:solidFill>
              <a:schemeClr val="dk2"/>
            </a:solidFill>
            <a:prstDash val="solid"/>
            <a:round/>
            <a:headEnd type="none" w="med" len="med"/>
            <a:tailEnd type="stealth" w="med" len="med"/>
          </a:ln>
        </p:spPr>
      </p:cxnSp>
      <p:cxnSp>
        <p:nvCxnSpPr>
          <p:cNvPr id="175" name="Google Shape;175;p19"/>
          <p:cNvCxnSpPr>
            <a:stCxn id="150" idx="2"/>
            <a:endCxn id="172" idx="1"/>
          </p:cNvCxnSpPr>
          <p:nvPr/>
        </p:nvCxnSpPr>
        <p:spPr>
          <a:xfrm rot="-5400000" flipH="1">
            <a:off x="3504913" y="3925894"/>
            <a:ext cx="833400" cy="320700"/>
          </a:xfrm>
          <a:prstGeom prst="bentConnector2">
            <a:avLst/>
          </a:prstGeom>
          <a:noFill/>
          <a:ln w="9525" cap="flat" cmpd="sng">
            <a:solidFill>
              <a:schemeClr val="dk2"/>
            </a:solidFill>
            <a:prstDash val="solid"/>
            <a:round/>
            <a:headEnd type="none" w="med" len="med"/>
            <a:tailEnd type="none" w="med" len="med"/>
          </a:ln>
        </p:spPr>
      </p:cxnSp>
      <p:cxnSp>
        <p:nvCxnSpPr>
          <p:cNvPr id="176" name="Google Shape;176;p19"/>
          <p:cNvCxnSpPr>
            <a:stCxn id="151" idx="2"/>
            <a:endCxn id="172" idx="3"/>
          </p:cNvCxnSpPr>
          <p:nvPr/>
        </p:nvCxnSpPr>
        <p:spPr>
          <a:xfrm rot="5400000">
            <a:off x="4874942" y="3975247"/>
            <a:ext cx="806100" cy="249000"/>
          </a:xfrm>
          <a:prstGeom prst="bentConnector2">
            <a:avLst/>
          </a:prstGeom>
          <a:noFill/>
          <a:ln w="9525" cap="flat" cmpd="sng">
            <a:solidFill>
              <a:schemeClr val="dk2"/>
            </a:solidFill>
            <a:prstDash val="solid"/>
            <a:round/>
            <a:headEnd type="none" w="med" len="med"/>
            <a:tailEnd type="stealth" w="med" len="med"/>
          </a:ln>
        </p:spPr>
      </p:cxnSp>
      <p:cxnSp>
        <p:nvCxnSpPr>
          <p:cNvPr id="177" name="Google Shape;177;p19"/>
          <p:cNvCxnSpPr>
            <a:stCxn id="162" idx="2"/>
            <a:endCxn id="172" idx="3"/>
          </p:cNvCxnSpPr>
          <p:nvPr/>
        </p:nvCxnSpPr>
        <p:spPr>
          <a:xfrm rot="5400000">
            <a:off x="6371379" y="2451747"/>
            <a:ext cx="833400" cy="3268800"/>
          </a:xfrm>
          <a:prstGeom prst="bentConnector2">
            <a:avLst/>
          </a:prstGeom>
          <a:noFill/>
          <a:ln w="9525" cap="flat" cmpd="sng">
            <a:solidFill>
              <a:schemeClr val="dk2"/>
            </a:solidFill>
            <a:prstDash val="solid"/>
            <a:round/>
            <a:headEnd type="none" w="med" len="med"/>
            <a:tailEnd type="none" w="med" len="med"/>
          </a:ln>
        </p:spPr>
      </p:cxnSp>
      <p:cxnSp>
        <p:nvCxnSpPr>
          <p:cNvPr id="178" name="Google Shape;178;p19"/>
          <p:cNvCxnSpPr>
            <a:endCxn id="172" idx="3"/>
          </p:cNvCxnSpPr>
          <p:nvPr/>
        </p:nvCxnSpPr>
        <p:spPr>
          <a:xfrm flipH="1">
            <a:off x="5153588" y="3696835"/>
            <a:ext cx="1627500" cy="806100"/>
          </a:xfrm>
          <a:prstGeom prst="bentConnector3">
            <a:avLst>
              <a:gd name="adj1" fmla="val 154"/>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1000"/>
                                        <p:tgtEl>
                                          <p:spTgt spid="173"/>
                                        </p:tgtEl>
                                      </p:cBhvr>
                                    </p:animEffect>
                                  </p:childTnLst>
                                </p:cTn>
                              </p:par>
                              <p:par>
                                <p:cTn id="11" presetID="10"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1000"/>
                                        <p:tgtEl>
                                          <p:spTgt spid="174"/>
                                        </p:tgtEl>
                                      </p:cBhvr>
                                    </p:animEffect>
                                  </p:childTnLst>
                                </p:cTn>
                              </p:par>
                              <p:par>
                                <p:cTn id="14" presetID="10" presetClass="entr" presetSubtype="0" fill="hold"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fade">
                                      <p:cBhvr>
                                        <p:cTn id="16" dur="1000"/>
                                        <p:tgtEl>
                                          <p:spTgt spid="175"/>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fade">
                                      <p:cBhvr>
                                        <p:cTn id="19" dur="1000"/>
                                        <p:tgtEl>
                                          <p:spTgt spid="176"/>
                                        </p:tgtEl>
                                      </p:cBhvr>
                                    </p:animEffect>
                                  </p:childTnLst>
                                </p:cTn>
                              </p:par>
                              <p:par>
                                <p:cTn id="20" presetID="10" presetClass="entr" presetSubtype="0" fill="hold" nodeType="with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1000"/>
                                        <p:tgtEl>
                                          <p:spTgt spid="177"/>
                                        </p:tgtEl>
                                      </p:cBhvr>
                                    </p:animEffect>
                                  </p:childTnLst>
                                </p:cTn>
                              </p:par>
                              <p:par>
                                <p:cTn id="23" presetID="10" presetClass="entr" presetSubtype="0" fill="hold"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Design</a:t>
            </a:r>
            <a:endParaRPr/>
          </a:p>
        </p:txBody>
      </p:sp>
      <p:sp>
        <p:nvSpPr>
          <p:cNvPr id="184" name="Google Shape;184;p20"/>
          <p:cNvSpPr txBox="1">
            <a:spLocks noGrp="1"/>
          </p:cNvSpPr>
          <p:nvPr>
            <p:ph type="body" idx="1"/>
          </p:nvPr>
        </p:nvSpPr>
        <p:spPr>
          <a:xfrm>
            <a:off x="1462100" y="3647650"/>
            <a:ext cx="6839700" cy="52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chemeClr val="dk1"/>
                </a:solidFill>
              </a:rPr>
              <a:t>Between subjects comparison</a:t>
            </a:r>
            <a:r>
              <a:rPr lang="en" sz="1400">
                <a:solidFill>
                  <a:schemeClr val="dk1"/>
                </a:solidFill>
              </a:rPr>
              <a:t>: items are only ever assigned to treatment or control. </a:t>
            </a:r>
            <a:endParaRPr/>
          </a:p>
        </p:txBody>
      </p:sp>
      <p:graphicFrame>
        <p:nvGraphicFramePr>
          <p:cNvPr id="185" name="Google Shape;185;p20"/>
          <p:cNvGraphicFramePr/>
          <p:nvPr/>
        </p:nvGraphicFramePr>
        <p:xfrm>
          <a:off x="428300" y="2354500"/>
          <a:ext cx="4211350" cy="778350"/>
        </p:xfrm>
        <a:graphic>
          <a:graphicData uri="http://schemas.openxmlformats.org/drawingml/2006/table">
            <a:tbl>
              <a:tblPr>
                <a:noFill/>
                <a:tableStyleId>{AAB4C533-ACFF-4745-8DD2-3F4322DC6719}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tblGrid>
              <a:tr h="419450">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58900">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bl>
          </a:graphicData>
        </a:graphic>
      </p:graphicFrame>
      <p:pic>
        <p:nvPicPr>
          <p:cNvPr id="186" name="Google Shape;186;p20"/>
          <p:cNvPicPr preferRelativeResize="0"/>
          <p:nvPr/>
        </p:nvPicPr>
        <p:blipFill>
          <a:blip r:embed="rId3">
            <a:alphaModFix/>
          </a:blip>
          <a:stretch>
            <a:fillRect/>
          </a:stretch>
        </p:blipFill>
        <p:spPr>
          <a:xfrm>
            <a:off x="428300" y="1203298"/>
            <a:ext cx="1427925" cy="1136852"/>
          </a:xfrm>
          <a:prstGeom prst="rect">
            <a:avLst/>
          </a:prstGeom>
          <a:noFill/>
          <a:ln>
            <a:noFill/>
          </a:ln>
        </p:spPr>
      </p:pic>
      <p:graphicFrame>
        <p:nvGraphicFramePr>
          <p:cNvPr id="187" name="Google Shape;187;p20"/>
          <p:cNvGraphicFramePr/>
          <p:nvPr/>
        </p:nvGraphicFramePr>
        <p:xfrm>
          <a:off x="5452800" y="2347125"/>
          <a:ext cx="765700" cy="778350"/>
        </p:xfrm>
        <a:graphic>
          <a:graphicData uri="http://schemas.openxmlformats.org/drawingml/2006/table">
            <a:tbl>
              <a:tblPr>
                <a:noFill/>
                <a:tableStyleId>{AAB4C533-ACFF-4745-8DD2-3F4322DC6719}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tblGrid>
              <a:tr h="426975">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51375">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bl>
          </a:graphicData>
        </a:graphic>
      </p:graphicFrame>
      <p:sp>
        <p:nvSpPr>
          <p:cNvPr id="188" name="Google Shape;188;p20"/>
          <p:cNvSpPr txBox="1"/>
          <p:nvPr/>
        </p:nvSpPr>
        <p:spPr>
          <a:xfrm>
            <a:off x="1880000" y="1218025"/>
            <a:ext cx="2759700" cy="11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t>Bananas</a:t>
            </a:r>
            <a:endParaRPr sz="2300"/>
          </a:p>
        </p:txBody>
      </p:sp>
      <p:pic>
        <p:nvPicPr>
          <p:cNvPr id="189" name="Google Shape;189;p20"/>
          <p:cNvPicPr preferRelativeResize="0"/>
          <p:nvPr/>
        </p:nvPicPr>
        <p:blipFill>
          <a:blip r:embed="rId4">
            <a:alphaModFix/>
          </a:blip>
          <a:stretch>
            <a:fillRect/>
          </a:stretch>
        </p:blipFill>
        <p:spPr>
          <a:xfrm>
            <a:off x="5452798" y="1203298"/>
            <a:ext cx="765700" cy="945461"/>
          </a:xfrm>
          <a:prstGeom prst="rect">
            <a:avLst/>
          </a:prstGeom>
          <a:noFill/>
          <a:ln>
            <a:noFill/>
          </a:ln>
        </p:spPr>
      </p:pic>
      <p:sp>
        <p:nvSpPr>
          <p:cNvPr id="190" name="Google Shape;190;p20"/>
          <p:cNvSpPr txBox="1"/>
          <p:nvPr/>
        </p:nvSpPr>
        <p:spPr>
          <a:xfrm>
            <a:off x="6218500" y="1203225"/>
            <a:ext cx="2759700" cy="11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t>Avocados</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198" name="Google Shape;198;p21"/>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199" name="Google Shape;199;p21"/>
          <p:cNvSpPr/>
          <p:nvPr/>
        </p:nvSpPr>
        <p:spPr>
          <a:xfrm>
            <a:off x="3158500"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graphicFrame>
        <p:nvGraphicFramePr>
          <p:cNvPr id="201" name="Google Shape;201;p21"/>
          <p:cNvGraphicFramePr/>
          <p:nvPr/>
        </p:nvGraphicFramePr>
        <p:xfrm>
          <a:off x="622825" y="813925"/>
          <a:ext cx="7541200" cy="1584840"/>
        </p:xfrm>
        <a:graphic>
          <a:graphicData uri="http://schemas.openxmlformats.org/drawingml/2006/table">
            <a:tbl>
              <a:tblPr>
                <a:noFill/>
                <a:tableStyleId>{AAB4C533-ACFF-4745-8DD2-3F4322DC6719}</a:tableStyleId>
              </a:tblPr>
              <a:tblGrid>
                <a:gridCol w="1885300">
                  <a:extLst>
                    <a:ext uri="{9D8B030D-6E8A-4147-A177-3AD203B41FA5}">
                      <a16:colId xmlns:a16="http://schemas.microsoft.com/office/drawing/2014/main" val="20000"/>
                    </a:ext>
                  </a:extLst>
                </a:gridCol>
                <a:gridCol w="1885300">
                  <a:extLst>
                    <a:ext uri="{9D8B030D-6E8A-4147-A177-3AD203B41FA5}">
                      <a16:colId xmlns:a16="http://schemas.microsoft.com/office/drawing/2014/main" val="20001"/>
                    </a:ext>
                  </a:extLst>
                </a:gridCol>
                <a:gridCol w="1885300">
                  <a:extLst>
                    <a:ext uri="{9D8B030D-6E8A-4147-A177-3AD203B41FA5}">
                      <a16:colId xmlns:a16="http://schemas.microsoft.com/office/drawing/2014/main" val="20002"/>
                    </a:ext>
                  </a:extLst>
                </a:gridCol>
                <a:gridCol w="18853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Subject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2</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3</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Apple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Banana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d_turn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Weight</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Avocado</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hue_turn</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black_ratio</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Weight</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02" name="Google Shape;202;p21"/>
          <p:cNvSpPr txBox="1"/>
          <p:nvPr/>
        </p:nvSpPr>
        <p:spPr>
          <a:xfrm>
            <a:off x="202550" y="2967600"/>
            <a:ext cx="6507600" cy="172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used apple for our pre-experiment and did not use apple during the main experiment</a:t>
            </a:r>
            <a:endParaRPr/>
          </a:p>
          <a:p>
            <a:pPr marL="914400" lvl="1" indent="-317500" algn="l" rtl="0">
              <a:spcBef>
                <a:spcPts val="0"/>
              </a:spcBef>
              <a:spcAft>
                <a:spcPts val="0"/>
              </a:spcAft>
              <a:buSzPts val="1400"/>
              <a:buChar char="○"/>
            </a:pPr>
            <a:r>
              <a:rPr lang="en"/>
              <a:t>Color remain unchanged even after 25 days.</a:t>
            </a:r>
            <a:endParaRPr/>
          </a:p>
          <a:p>
            <a:pPr marL="457200" lvl="0" indent="-317500" algn="l" rtl="0">
              <a:spcBef>
                <a:spcPts val="0"/>
              </a:spcBef>
              <a:spcAft>
                <a:spcPts val="0"/>
              </a:spcAft>
              <a:buSzPts val="1400"/>
              <a:buChar char="●"/>
            </a:pPr>
            <a:r>
              <a:rPr lang="en"/>
              <a:t>Used avocado and banana for our main experiment. </a:t>
            </a:r>
            <a:endParaRPr/>
          </a:p>
          <a:p>
            <a:pPr marL="914400" lvl="1" indent="-317500" algn="l" rtl="0">
              <a:spcBef>
                <a:spcPts val="0"/>
              </a:spcBef>
              <a:spcAft>
                <a:spcPts val="0"/>
              </a:spcAft>
              <a:buSzPts val="1400"/>
              <a:buChar char="○"/>
            </a:pPr>
            <a:r>
              <a:rPr lang="en"/>
              <a:t>Will focus on reporting on the findings from avocado experiment and will briefly talk the findings from analyzing the banana data at the end if there is time</a:t>
            </a:r>
            <a:endParaRPr/>
          </a:p>
        </p:txBody>
      </p:sp>
      <p:pic>
        <p:nvPicPr>
          <p:cNvPr id="203" name="Google Shape;203;p21"/>
          <p:cNvPicPr preferRelativeResize="0"/>
          <p:nvPr/>
        </p:nvPicPr>
        <p:blipFill>
          <a:blip r:embed="rId3">
            <a:alphaModFix/>
          </a:blip>
          <a:stretch>
            <a:fillRect/>
          </a:stretch>
        </p:blipFill>
        <p:spPr>
          <a:xfrm>
            <a:off x="6909890" y="3031901"/>
            <a:ext cx="1819734" cy="1658600"/>
          </a:xfrm>
          <a:prstGeom prst="rect">
            <a:avLst/>
          </a:prstGeom>
          <a:noFill/>
          <a:ln>
            <a:noFill/>
          </a:ln>
        </p:spPr>
      </p:pic>
      <p:sp>
        <p:nvSpPr>
          <p:cNvPr id="204" name="Google Shape;204;p21"/>
          <p:cNvSpPr txBox="1"/>
          <p:nvPr/>
        </p:nvSpPr>
        <p:spPr>
          <a:xfrm>
            <a:off x="6909900" y="4690500"/>
            <a:ext cx="1874700" cy="3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9900"/>
                </a:solidFill>
              </a:rPr>
              <a:t>Picture taken on 12/1/2020</a:t>
            </a:r>
            <a:endParaRPr sz="1100" i="1">
              <a:solidFill>
                <a:srgbClr val="FF99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2342</Words>
  <Application>Microsoft Office PowerPoint</Application>
  <PresentationFormat>On-screen Show (16:9)</PresentationFormat>
  <Paragraphs>428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Roboto Mono</vt:lpstr>
      <vt:lpstr>Arial</vt:lpstr>
      <vt:lpstr>Lobster</vt:lpstr>
      <vt:lpstr>Simple Light</vt:lpstr>
      <vt:lpstr>PowerPoint Presentation</vt:lpstr>
      <vt:lpstr>PowerPoint Presentation</vt:lpstr>
      <vt:lpstr>PowerPoint Presentation</vt:lpstr>
      <vt:lpstr>PowerPoint Presentation</vt:lpstr>
      <vt:lpstr>Measurement Units</vt:lpstr>
      <vt:lpstr>Randomization</vt:lpstr>
      <vt:lpstr>Flow Document</vt:lpstr>
      <vt:lpstr>Experiment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Koohong Chung</cp:lastModifiedBy>
  <cp:revision>1</cp:revision>
  <dcterms:modified xsi:type="dcterms:W3CDTF">2020-12-17T01:13:58Z</dcterms:modified>
</cp:coreProperties>
</file>